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66" r:id="rId2"/>
    <p:sldId id="256" r:id="rId3"/>
    <p:sldId id="257" r:id="rId4"/>
    <p:sldId id="268" r:id="rId5"/>
    <p:sldId id="269" r:id="rId6"/>
    <p:sldId id="258" r:id="rId7"/>
    <p:sldId id="270" r:id="rId8"/>
    <p:sldId id="267" r:id="rId9"/>
    <p:sldId id="271" r:id="rId10"/>
    <p:sldId id="259" r:id="rId11"/>
    <p:sldId id="260" r:id="rId12"/>
    <p:sldId id="272" r:id="rId13"/>
    <p:sldId id="273" r:id="rId14"/>
    <p:sldId id="262" r:id="rId15"/>
    <p:sldId id="264" r:id="rId16"/>
    <p:sldId id="286" r:id="rId17"/>
    <p:sldId id="282" r:id="rId18"/>
    <p:sldId id="284" r:id="rId19"/>
    <p:sldId id="275" r:id="rId20"/>
    <p:sldId id="274" r:id="rId21"/>
    <p:sldId id="279" r:id="rId22"/>
    <p:sldId id="278" r:id="rId23"/>
    <p:sldId id="280" r:id="rId24"/>
    <p:sldId id="285" r:id="rId25"/>
    <p:sldId id="287" r:id="rId26"/>
    <p:sldId id="277" r:id="rId27"/>
    <p:sldId id="276" r:id="rId28"/>
    <p:sldId id="281" r:id="rId29"/>
    <p:sldId id="265" r:id="rId30"/>
    <p:sldId id="283"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44" autoAdjust="0"/>
    <p:restoredTop sz="94662" autoAdjust="0"/>
  </p:normalViewPr>
  <p:slideViewPr>
    <p:cSldViewPr>
      <p:cViewPr>
        <p:scale>
          <a:sx n="53" d="100"/>
          <a:sy n="53" d="100"/>
        </p:scale>
        <p:origin x="-1824" y="-450"/>
      </p:cViewPr>
      <p:guideLst>
        <p:guide orient="horz" pos="2160"/>
        <p:guide pos="2880"/>
      </p:guideLst>
    </p:cSldViewPr>
  </p:slideViewPr>
  <p:outlineViewPr>
    <p:cViewPr>
      <p:scale>
        <a:sx n="33" d="100"/>
        <a:sy n="33" d="100"/>
      </p:scale>
      <p:origin x="0" y="13572"/>
    </p:cViewPr>
  </p:outlineViewPr>
  <p:notesTextViewPr>
    <p:cViewPr>
      <p:scale>
        <a:sx n="1" d="1"/>
        <a:sy n="1" d="1"/>
      </p:scale>
      <p:origin x="0" y="0"/>
    </p:cViewPr>
  </p:notesTextViewPr>
  <p:sorterViewPr>
    <p:cViewPr>
      <p:scale>
        <a:sx n="100" d="100"/>
        <a:sy n="100" d="100"/>
      </p:scale>
      <p:origin x="0" y="38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a:lstStyle/>
          <a:p>
            <a:pPr>
              <a:defRPr/>
            </a:pPr>
            <a:r>
              <a:rPr lang="en-US" dirty="0" smtClean="0"/>
              <a:t>Population</a:t>
            </a:r>
            <a:endParaRPr lang="en-US" dirty="0"/>
          </a:p>
        </c:rich>
      </c:tx>
      <c:layout>
        <c:manualLayout>
          <c:xMode val="edge"/>
          <c:yMode val="edge"/>
          <c:x val="0.3084615384615384"/>
          <c:y val="2.5000000000000001E-2"/>
        </c:manualLayout>
      </c:layout>
      <c:overlay val="0"/>
    </c:title>
    <c:autoTitleDeleted val="0"/>
    <c:plotArea>
      <c:layout>
        <c:manualLayout>
          <c:layoutTarget val="inner"/>
          <c:xMode val="edge"/>
          <c:yMode val="edge"/>
          <c:x val="0.25522909636295465"/>
          <c:y val="0.29877624671916009"/>
          <c:w val="0.3205594300712411"/>
          <c:h val="0.70122375328083986"/>
        </c:manualLayout>
      </c:layout>
      <c:doughnutChart>
        <c:varyColors val="1"/>
        <c:ser>
          <c:idx val="0"/>
          <c:order val="0"/>
          <c:tx>
            <c:strRef>
              <c:f>Sheet1!$B$1</c:f>
              <c:strCache>
                <c:ptCount val="1"/>
                <c:pt idx="0">
                  <c:v>Sales</c:v>
                </c:pt>
              </c:strCache>
            </c:strRef>
          </c:tx>
          <c:cat>
            <c:strRef>
              <c:f>Sheet1!$A$2:$A$3</c:f>
              <c:strCache>
                <c:ptCount val="2"/>
                <c:pt idx="0">
                  <c:v>Athens</c:v>
                </c:pt>
                <c:pt idx="1">
                  <c:v>2nd Qtr</c:v>
                </c:pt>
              </c:strCache>
            </c:strRef>
          </c:cat>
          <c:val>
            <c:numRef>
              <c:f>Sheet1!$B$2:$B$3</c:f>
              <c:numCache>
                <c:formatCode>General</c:formatCode>
                <c:ptCount val="2"/>
                <c:pt idx="0">
                  <c:v>140000</c:v>
                </c:pt>
                <c:pt idx="1">
                  <c:v>100000</c:v>
                </c:pt>
              </c:numCache>
            </c:numRef>
          </c:val>
        </c:ser>
        <c:dLbls>
          <c:showLegendKey val="0"/>
          <c:showVal val="0"/>
          <c:showCatName val="0"/>
          <c:showSerName val="0"/>
          <c:showPercent val="0"/>
          <c:showBubbleSize val="0"/>
          <c:showLeaderLines val="1"/>
        </c:dLbls>
        <c:firstSliceAng val="0"/>
        <c:holeSize val="50"/>
      </c:doughnutChart>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68D11115-1294-456B-A623-2F68D940F72E}" type="datetimeFigureOut">
              <a:rPr lang="en-US" smtClean="0"/>
              <a:t>3/30/2014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91475" y="6429375"/>
            <a:ext cx="876300" cy="292100"/>
          </a:xfrm>
        </p:spPr>
        <p:txBody>
          <a:bodyPr/>
          <a:lstStyle/>
          <a:p>
            <a:fld id="{32FEDB07-9C90-4C7E-BFE7-22568EF76DD2}" type="slidenum">
              <a:rPr lang="en-US" smtClean="0"/>
              <a:t>‹#›</a:t>
            </a:fld>
            <a:endParaRPr lang="en-US" dirty="0"/>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US" smtClean="0"/>
              <a:t>Click to edit Master title style</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D11115-1294-456B-A623-2F68D940F72E}" type="datetimeFigureOut">
              <a:rPr lang="en-US" smtClean="0"/>
              <a:t>3/30/2014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FEDB07-9C90-4C7E-BFE7-22568EF76DD2}"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D11115-1294-456B-A623-2F68D940F72E}" type="datetimeFigureOut">
              <a:rPr lang="en-US" smtClean="0"/>
              <a:t>3/30/2014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FEDB07-9C90-4C7E-BFE7-22568EF76DD2}"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 name="Date Placeholder 3"/>
          <p:cNvSpPr>
            <a:spLocks noGrp="1"/>
          </p:cNvSpPr>
          <p:nvPr>
            <p:ph type="dt" sz="half" idx="10"/>
          </p:nvPr>
        </p:nvSpPr>
        <p:spPr/>
        <p:txBody>
          <a:bodyPr/>
          <a:lstStyle/>
          <a:p>
            <a:fld id="{68D11115-1294-456B-A623-2F68D940F72E}" type="datetimeFigureOut">
              <a:rPr lang="en-US" smtClean="0"/>
              <a:t>3/30/2014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FEDB07-9C90-4C7E-BFE7-22568EF76DD2}" type="slidenum">
              <a:rPr lang="en-US" smtClean="0"/>
              <a:t>‹#›</a:t>
            </a:fld>
            <a:endParaRPr lang="en-US" dirty="0"/>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68D11115-1294-456B-A623-2F68D940F72E}" type="datetimeFigureOut">
              <a:rPr lang="en-US" smtClean="0"/>
              <a:t>3/30/2014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FEDB07-9C90-4C7E-BFE7-22568EF76DD2}" type="slidenum">
              <a:rPr lang="en-US" smtClean="0"/>
              <a:t>‹#›</a:t>
            </a:fld>
            <a:endParaRPr lang="en-US" dirty="0"/>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8D11115-1294-456B-A623-2F68D940F72E}" type="datetimeFigureOut">
              <a:rPr lang="en-US" smtClean="0"/>
              <a:t>3/30/2014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FEDB07-9C90-4C7E-BFE7-22568EF76DD2}" type="slidenum">
              <a:rPr lang="en-US" smtClean="0"/>
              <a:t>‹#›</a:t>
            </a:fld>
            <a:endParaRPr lang="en-US" dirty="0"/>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68D11115-1294-456B-A623-2F68D940F72E}" type="datetimeFigureOut">
              <a:rPr lang="en-US" smtClean="0"/>
              <a:t>3/30/2014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2FEDB07-9C90-4C7E-BFE7-22568EF76DD2}" type="slidenum">
              <a:rPr lang="en-US" smtClean="0"/>
              <a:t>‹#›</a:t>
            </a:fld>
            <a:endParaRPr lang="en-US" dirty="0"/>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68D11115-1294-456B-A623-2F68D940F72E}" type="datetimeFigureOut">
              <a:rPr lang="en-US" smtClean="0"/>
              <a:t>3/30/2014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2FEDB07-9C90-4C7E-BFE7-22568EF76DD2}" type="slidenum">
              <a:rPr lang="en-US" smtClean="0"/>
              <a:t>‹#›</a:t>
            </a:fld>
            <a:endParaRPr lang="en-US" dirty="0"/>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D11115-1294-456B-A623-2F68D940F72E}" type="datetimeFigureOut">
              <a:rPr lang="en-US" smtClean="0"/>
              <a:t>3/30/2014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2FEDB07-9C90-4C7E-BFE7-22568EF76DD2}"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68D11115-1294-456B-A623-2F68D940F72E}" type="datetimeFigureOut">
              <a:rPr lang="en-US" smtClean="0"/>
              <a:t>3/30/2014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FEDB07-9C90-4C7E-BFE7-22568EF76DD2}" type="slidenum">
              <a:rPr lang="en-US" smtClean="0"/>
              <a:t>‹#›</a:t>
            </a:fld>
            <a:endParaRPr lang="en-US" dirty="0"/>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68D11115-1294-456B-A623-2F68D940F72E}" type="datetimeFigureOut">
              <a:rPr lang="en-US" smtClean="0"/>
              <a:t>3/30/2014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FEDB07-9C90-4C7E-BFE7-22568EF76DD2}" type="slidenum">
              <a:rPr lang="en-US" smtClean="0"/>
              <a:t>‹#›</a:t>
            </a:fld>
            <a:endParaRPr lang="en-US" dirty="0"/>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68D11115-1294-456B-A623-2F68D940F72E}" type="datetimeFigureOut">
              <a:rPr lang="en-US" smtClean="0"/>
              <a:t>3/30/2014</a:t>
            </a:fld>
            <a:endParaRPr lang="en-US" dirty="0"/>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en-US" dirty="0"/>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32FEDB07-9C90-4C7E-BFE7-22568EF76DD2}"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docid=vLe44m6lSBcj5M&amp;tbnid=QWTF2nvKOkfEMM:&amp;ved=0CAYQjRw&amp;url=http://www.mrwallpaper.com/view/spartan-warrior-1920x1080/&amp;ei=3C0pU8vnAoex4wSrk4HwDA&amp;bvm=bv.62922401,d.bGE&amp;psig=AFQjCNHBDS5nOUlUhXguZKSZSdC6PKRpgw&amp;ust=1395293986155106" TargetMode="External"/><Relationship Id="rId2" Type="http://schemas.openxmlformats.org/officeDocument/2006/relationships/slideLayout" Target="../slideLayouts/slideLayout1.xml"/><Relationship Id="rId1" Type="http://schemas.openxmlformats.org/officeDocument/2006/relationships/audio" Target="file:///C:\Users\neo\Desktop\soundtrack%20theme%20for%20the%20300%20spartans%20tribute%20music%20made%20by%20andre%20tollenaar%20-%20%5bMp3Truck.Net%5d.mp3" TargetMode="Externa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kz/url?sa=i&amp;rct=j&amp;q=&amp;esrc=s&amp;source=images&amp;cd=&amp;cad=rja&amp;uact=8&amp;docid=am0im12wIQA1RM&amp;tbnid=byjlbgYkHeGQgM:&amp;ved=0CAYQjRw&amp;url=http://hwalls.com/download/2995&amp;ei=Pi4pU8DgF4rr4wSM64CYDg&amp;bvm=bv.62922401,d.bGE&amp;psig=AFQjCNFAFh1F_mQgg_S8SjtaPVTTLSsEaQ&amp;ust=1395294073249961" TargetMode="Externa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ancientgreece.co.uk/sparta/story/sto_set.htm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www.livescience.com/32035-sparta.html" TargetMode="External"/><Relationship Id="rId3" Type="http://schemas.openxmlformats.org/officeDocument/2006/relationships/hyperlink" Target="http://en.wikipedia.org/wiki/Sparta" TargetMode="External"/><Relationship Id="rId7" Type="http://schemas.openxmlformats.org/officeDocument/2006/relationships/hyperlink" Target="http://ancienthistory.about.com/cs/sparta/a/spartamilitstat.htm" TargetMode="External"/><Relationship Id="rId12" Type="http://schemas.openxmlformats.org/officeDocument/2006/relationships/hyperlink" Target="http://www.history.com/news/history-lists/8-reasons-it-wasnt-easy-being-spartan" TargetMode="External"/><Relationship Id="rId2" Type="http://schemas.openxmlformats.org/officeDocument/2006/relationships/hyperlink" Target="http://www.britannica.com/EBchecked/topic/558311/Sparta" TargetMode="External"/><Relationship Id="rId1" Type="http://schemas.openxmlformats.org/officeDocument/2006/relationships/slideLayout" Target="../slideLayouts/slideLayout2.xml"/><Relationship Id="rId6" Type="http://schemas.openxmlformats.org/officeDocument/2006/relationships/hyperlink" Target="http://www.sparta.net/" TargetMode="External"/><Relationship Id="rId11" Type="http://schemas.openxmlformats.org/officeDocument/2006/relationships/hyperlink" Target="http://www.ancientgreece.com/s/Geography/" TargetMode="External"/><Relationship Id="rId5" Type="http://schemas.openxmlformats.org/officeDocument/2006/relationships/hyperlink" Target="http://www.ancient.eu.com/sparta/" TargetMode="External"/><Relationship Id="rId10" Type="http://schemas.openxmlformats.org/officeDocument/2006/relationships/hyperlink" Target="http://www.ancientgreece.co.uk/sparta/home_set.html" TargetMode="External"/><Relationship Id="rId4" Type="http://schemas.openxmlformats.org/officeDocument/2006/relationships/hyperlink" Target="http://greece.mrdonn.org/sparta.html" TargetMode="External"/><Relationship Id="rId9" Type="http://schemas.openxmlformats.org/officeDocument/2006/relationships/hyperlink" Target="http://www.ancientgreece.co.uk/sparta/challenge/cha_set.html"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mp3truck.net/play/a1YxMTVLblRrWlE-221/soundtrack-theme-for-the-300-spartans-tribute-music-made-by-andre-tollenaar.html" TargetMode="External"/><Relationship Id="rId2" Type="http://schemas.openxmlformats.org/officeDocument/2006/relationships/hyperlink" Target="http://www.ancientgreece.com/s/Geography/" TargetMode="External"/><Relationship Id="rId1" Type="http://schemas.openxmlformats.org/officeDocument/2006/relationships/slideLayout" Target="../slideLayouts/slideLayout2.xml"/><Relationship Id="rId5" Type="http://schemas.openxmlformats.org/officeDocument/2006/relationships/hyperlink" Target="http://www.mrwallpaper.com/wallpapers/spartan-warrior-1280x720.jpg" TargetMode="External"/><Relationship Id="rId4" Type="http://schemas.openxmlformats.org/officeDocument/2006/relationships/hyperlink" Target="http://www.wallsave.com/wallpapers/1280x960/300/434849/spartans-434849.jpg"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www.google.co.uk/url?sa=i&amp;rct=j&amp;q=&amp;esrc=s&amp;frm=1&amp;source=images&amp;cd=&amp;cad=rja&amp;uact=8&amp;docid=dFmk5Nr0IHgrMM&amp;tbnid=IE8bQ7k9VfPWwM:&amp;ved=0CAYQjRw&amp;url=http://www.sikyon.com/sparta/history_eg.html&amp;ei=Y5MpU4itHMSv4AS95IGYAQ&amp;bvm=bv.62922401,d.bGE&amp;psig=AFQjCNEIBynbiu_F61WoHmSOapzN2FCEqA&amp;ust=1395320026879404"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kz/url?sa=i&amp;rct=j&amp;q=&amp;esrc=s&amp;source=images&amp;cd=&amp;cad=rja&amp;uact=8&amp;docid=am0im12wIQA1RM&amp;tbnid=byjlbgYkHeGQgM:&amp;ved=0CAYQjRw&amp;url=http://hwalls.com/download/2995&amp;ei=Pi4pU8DgF4rr4wSM64CYDg&amp;bvm=bv.62922401,d.bGE&amp;psig=AFQjCNFAFh1F_mQgg_S8SjtaPVTTLSsEaQ&amp;ust=1395294073249961"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5.gif"/><Relationship Id="rId4" Type="http://schemas.openxmlformats.org/officeDocument/2006/relationships/image" Target="../media/image44.gif"/></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5.jpeg"/><Relationship Id="rId2" Type="http://schemas.openxmlformats.org/officeDocument/2006/relationships/hyperlink" Target="http://www.google.co.uk/url?sa=i&amp;rct=j&amp;q=&amp;esrc=s&amp;source=images&amp;cd=&amp;cad=rja&amp;uact=8&amp;docid=7J7gS7p_jgU5rM&amp;tbnid=tdhqrwm5Y5K0XM:&amp;ved=0CAYQjRw&amp;url=http://www.123rf.com/clipart-vector/centurion.html&amp;ei=WzwpU_CUDMaZ4wT2ioCgCw&amp;psig=AFQjCNG8rHOBVLH9WAMjEr_GZk8gAfmUMQ&amp;ust=1395297634300133" TargetMode="External"/><Relationship Id="rId1" Type="http://schemas.openxmlformats.org/officeDocument/2006/relationships/slideLayout" Target="../slideLayouts/slideLayout2.xml"/><Relationship Id="rId6" Type="http://schemas.openxmlformats.org/officeDocument/2006/relationships/hyperlink" Target="http://www.google.co.uk/url?sa=i&amp;rct=j&amp;q=&amp;esrc=s&amp;source=images&amp;cd=&amp;cad=rja&amp;uact=8&amp;docid=VkZRJMzDXAuWqM&amp;tbnid=wRQIfCc28_UcqM:&amp;ved=0CAYQjRw&amp;url=http://www.kidspast.com/world-history/0070-peloponnesian-war.php&amp;ei=fi8pU8T-FajI4gS4loHYBg&amp;bvm=bv.62922401,d.bGE&amp;psig=AFQjCNF-dQA9hj-O11rd1Hcxohl8iaM1nw&amp;ust=1395294442580302" TargetMode="External"/><Relationship Id="rId5" Type="http://schemas.openxmlformats.org/officeDocument/2006/relationships/image" Target="../media/image14.jpeg"/><Relationship Id="rId4" Type="http://schemas.openxmlformats.org/officeDocument/2006/relationships/hyperlink" Target="http://www.google.co.uk/url?sa=i&amp;rct=j&amp;q=&amp;esrc=s&amp;source=images&amp;cd=&amp;cad=rja&amp;uact=8&amp;docid=4cO33q1c6WkTKM&amp;tbnid=xP0r8qoWmw_fFM:&amp;ved=0CAYQjRw&amp;url=http://www.colourbox.com/image/ancient-greek-man-image-3670037&amp;ei=VD0pU8eqLoTw4gSih4G4DQ&amp;psig=AFQjCNG8rHOBVLH9WAMjEr_GZk8gAfmUMQ&amp;ust=1395297634300133"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uact=8&amp;docid=YqIAf7bVqO995M&amp;tbnid=1O8pbI6LVagnoM:&amp;ved=0CAUQjRw&amp;url=http://facecover.net/Quotes/2/spartan_profile__8663&amp;ei=RjIxU6XyJem84ASHiYGADQ&amp;bvm=bv.63587204,d.bGE&amp;psig=AFQjCNHnri5y7KYGjhczJmvVXA1KdhqfiA&amp;ust=1395819405078987" TargetMode="Externa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uk/url?sa=i&amp;rct=j&amp;q=&amp;esrc=s&amp;source=images&amp;cd=&amp;cad=rja&amp;uact=8&amp;docid=pYRTJ1jrkbM--M&amp;tbnid=5ymlo8UR2xRdjM:&amp;ved=0CAYQjRw&amp;url=http://www.picstopin.com/336/300-movie-sparta-wallpaper/http:||www*desktopart*com|wallpapers|300_movie_sparta_9502*jpg/&amp;ei=JjMpU5jaOMzW4ASZjYDICg&amp;psig=AFQjCNFNnE1-quGrSN93DXipRpnDWSGmnQ&amp;ust=1395295348984128"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2.jpeg"/><Relationship Id="rId7" Type="http://schemas.openxmlformats.org/officeDocument/2006/relationships/hyperlink" Target="http://www.google.co.uk/url?sa=i&amp;rct=j&amp;q=&amp;esrc=s&amp;source=images&amp;cd=&amp;cad=rja&amp;uact=8&amp;docid=zCw93lBeaSPJjM&amp;tbnid=FMabgAhA9WhzbM:&amp;ved=0CAYQjRw&amp;url=http://genzoman.deviantart.com/art/Ares-135998313&amp;ei=xTYpU5WGN8XL4ASR7oDwDA&amp;bvm=bv.62922401,d.bGE&amp;psig=AFQjCNFbxQGYIF0McDD4ATPrdvKpBfS1Wg&amp;ust=1395296315539191" TargetMode="External"/><Relationship Id="rId2" Type="http://schemas.openxmlformats.org/officeDocument/2006/relationships/hyperlink" Target="http://www.google.co.uk/url?sa=i&amp;rct=j&amp;q=&amp;esrc=s&amp;source=images&amp;cd=&amp;cad=rja&amp;uact=8&amp;docid=w8CROh1PEKBeFM&amp;tbnid=KnsCdMuKjSdvoM:&amp;ved=0CAYQjRw&amp;url=http://www.comicvine.com/forums/battles-7/myth-war-odin-vs-zeus-vs-quetzalcoatl-672704/&amp;ei=ZzUpU7iGK-Tp4gSG-YHgAw&amp;bvm=bv.62922401,d.bGE&amp;psig=AFQjCNFda4UrzBwRqM_40F7PIOo71E3g5A&amp;ust=1395295899437455" TargetMode="Externa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hyperlink" Target="http://www.google.co.uk/url?sa=i&amp;rct=j&amp;q=&amp;esrc=s&amp;source=images&amp;cd=&amp;cad=rja&amp;uact=8&amp;docid=r-EMCVGeAnjxDM&amp;tbnid=fUEb2FmSy0z1RM:&amp;ved=0CAYQjRw&amp;url=http://dwellingintheword.wordpress.com/2010/06/09/288-joshua-8/&amp;ei=zDUpU8LcKamM5ASg8oH4Dw&amp;bvm=bv.62922401,d.bGE&amp;psig=AFQjCNHHCHJI1fFWDO_2lqZvC8VVsj5YqQ&amp;ust=139529605181538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rwallpaper.com/wallpapers/spartan-warrior-1920x1080.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US" b="1"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Sparta</a:t>
            </a:r>
            <a:endParaRPr lang="en-US" b="1" cap="none"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Subtitle 2"/>
          <p:cNvSpPr>
            <a:spLocks noGrp="1"/>
          </p:cNvSpPr>
          <p:nvPr>
            <p:ph type="subTitle" idx="1"/>
          </p:nvPr>
        </p:nvSpPr>
        <p:spPr/>
        <p:txBody>
          <a:bodyPr>
            <a:scene3d>
              <a:camera prst="orthographicFront"/>
              <a:lightRig rig="balanced" dir="t">
                <a:rot lat="0" lon="0" rev="2100000"/>
              </a:lightRig>
            </a:scene3d>
            <a:sp3d extrusionH="57150" prstMaterial="metal">
              <a:bevelT w="38100" h="25400"/>
              <a:contourClr>
                <a:schemeClr val="bg2"/>
              </a:contourClr>
            </a:sp3d>
          </a:bodyPr>
          <a:lstStyle/>
          <a:p>
            <a:r>
              <a:rPr lang="en-US" b="1" spc="0" dirty="0" smtClean="0">
                <a:ln w="50800"/>
                <a:solidFill>
                  <a:schemeClr val="bg1">
                    <a:shade val="50000"/>
                  </a:schemeClr>
                </a:solidFill>
              </a:rPr>
              <a:t>Leading city state </a:t>
            </a:r>
            <a:endParaRPr lang="en-US" b="1" spc="0" dirty="0">
              <a:ln w="50800"/>
              <a:solidFill>
                <a:schemeClr val="bg1">
                  <a:shade val="50000"/>
                </a:schemeClr>
              </a:solidFill>
            </a:endParaRPr>
          </a:p>
        </p:txBody>
      </p:sp>
      <p:pic>
        <p:nvPicPr>
          <p:cNvPr id="5" name="soundtrack theme for the 300 spartans tribute music made by andre tollenaar - [Mp3Truck.Net].mp3">
            <a:hlinkClick r:id="" action="ppaction://media"/>
          </p:cNvPr>
          <p:cNvPicPr>
            <a:picLocks noRot="1" noChangeAspect="1"/>
          </p:cNvPicPr>
          <p:nvPr>
            <a:audioFile r:link="rId1"/>
          </p:nvPr>
        </p:nvPicPr>
        <p:blipFill>
          <a:blip r:embed="rId5"/>
          <a:stretch>
            <a:fillRect/>
          </a:stretch>
        </p:blipFill>
        <p:spPr>
          <a:xfrm>
            <a:off x="6934200" y="914400"/>
            <a:ext cx="1676400" cy="1676400"/>
          </a:xfrm>
          <a:prstGeom prst="rect">
            <a:avLst/>
          </a:prstGeom>
        </p:spPr>
      </p:pic>
    </p:spTree>
    <p:extLst>
      <p:ext uri="{BB962C8B-B14F-4D97-AF65-F5344CB8AC3E}">
        <p14:creationId xmlns:p14="http://schemas.microsoft.com/office/powerpoint/2010/main" val="1024088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7" repeatCount="indefinite"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Spartan Wars</a:t>
            </a:r>
            <a:endParaRPr lang="en-US" dirty="0"/>
          </a:p>
        </p:txBody>
      </p:sp>
      <p:sp>
        <p:nvSpPr>
          <p:cNvPr id="3" name="Content Placeholder 2"/>
          <p:cNvSpPr>
            <a:spLocks noGrp="1"/>
          </p:cNvSpPr>
          <p:nvPr>
            <p:ph sz="quarter" idx="13"/>
          </p:nvPr>
        </p:nvSpPr>
        <p:spPr/>
        <p:txBody>
          <a:bodyPr/>
          <a:lstStyle/>
          <a:p>
            <a:pPr marL="0" indent="0">
              <a:buNone/>
            </a:pPr>
            <a:r>
              <a:rPr lang="en-US" dirty="0" smtClean="0"/>
              <a:t>Sparta has helped out in many wars like the Trojan war, Thermopylae and many more.</a:t>
            </a:r>
          </a:p>
          <a:p>
            <a:pPr marL="0" indent="0">
              <a:buNone/>
            </a:pPr>
            <a:r>
              <a:rPr lang="en-US" u="sng" dirty="0">
                <a:solidFill>
                  <a:srgbClr val="FF0000"/>
                </a:solidFill>
              </a:rPr>
              <a:t> </a:t>
            </a:r>
            <a:r>
              <a:rPr lang="en-US" u="sng" dirty="0" smtClean="0">
                <a:solidFill>
                  <a:srgbClr val="FF0000"/>
                </a:solidFill>
              </a:rPr>
              <a:t>The Thermopylae war</a:t>
            </a:r>
          </a:p>
          <a:p>
            <a:pPr marL="0" indent="0">
              <a:buNone/>
            </a:pPr>
            <a:r>
              <a:rPr lang="en-US" dirty="0" smtClean="0">
                <a:solidFill>
                  <a:schemeClr val="tx1"/>
                </a:solidFill>
              </a:rPr>
              <a:t>The Thermopylae war was when the Persians wanted to conquer the city state of Athens and so Athens asked Sparta to help them. This war took place in the Thermopylae pass where 300 Spartans and other warriors leaded by Leonidas took on more than a 1000 Persian warriors. The Spartans used the Phalanx  position to battle the Persians.</a:t>
            </a:r>
          </a:p>
          <a:p>
            <a:pPr marL="0" indent="0">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4267200"/>
            <a:ext cx="3228975" cy="2418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18957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Phalanx Position of war.</a:t>
            </a:r>
            <a:endParaRPr lang="en-US" dirty="0"/>
          </a:p>
        </p:txBody>
      </p:sp>
      <p:sp>
        <p:nvSpPr>
          <p:cNvPr id="3" name="Content Placeholder 2"/>
          <p:cNvSpPr>
            <a:spLocks noGrp="1"/>
          </p:cNvSpPr>
          <p:nvPr>
            <p:ph sz="quarter" idx="13"/>
          </p:nvPr>
        </p:nvSpPr>
        <p:spPr/>
        <p:txBody>
          <a:bodyPr/>
          <a:lstStyle/>
          <a:p>
            <a:pPr marL="0" indent="0">
              <a:buNone/>
            </a:pPr>
            <a:r>
              <a:rPr lang="en-US" dirty="0" smtClean="0"/>
              <a:t>In the Thermopylae war, The Spartans used the phalanx position.</a:t>
            </a:r>
          </a:p>
          <a:p>
            <a:pPr marL="0" indent="0">
              <a:buNone/>
            </a:pPr>
            <a:r>
              <a:rPr lang="en-US" dirty="0" smtClean="0"/>
              <a:t>The Phalanx position is when the first row sticks their spears out and closes their shield so that his neighbor is protected. The3 rest of the rows sticks their spears from the top or the bottom.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247" y="2895600"/>
            <a:ext cx="8363710"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8266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Athenian Conflict</a:t>
            </a:r>
            <a:endParaRPr lang="en-IN" dirty="0"/>
          </a:p>
        </p:txBody>
      </p:sp>
      <p:sp>
        <p:nvSpPr>
          <p:cNvPr id="3" name="Content Placeholder 2"/>
          <p:cNvSpPr>
            <a:spLocks noGrp="1"/>
          </p:cNvSpPr>
          <p:nvPr>
            <p:ph idx="4294967295"/>
          </p:nvPr>
        </p:nvSpPr>
        <p:spPr>
          <a:xfrm>
            <a:off x="457200" y="1600200"/>
            <a:ext cx="8229600" cy="4525963"/>
          </a:xfrm>
          <a:prstGeom prst="rect">
            <a:avLst/>
          </a:prstGeom>
        </p:spPr>
        <p:txBody>
          <a:bodyPr/>
          <a:lstStyle/>
          <a:p>
            <a:pPr>
              <a:buNone/>
            </a:pPr>
            <a:r>
              <a:rPr lang="en-IN" dirty="0" smtClean="0"/>
              <a:t>Once there was an Athenian general called Alcibiades, who fought the Spartans. Once he was called back to Athens, because he cut noses from the statues of gods in the temples. Sensible Alcibiades just went back to Sparta, and told them all the secrets of the Athenian army!</a:t>
            </a:r>
          </a:p>
          <a:p>
            <a:pPr>
              <a:buNone/>
            </a:pPr>
            <a:endParaRPr lang="en-IN" dirty="0" smtClean="0"/>
          </a:p>
          <a:p>
            <a:pPr>
              <a:buNone/>
            </a:pPr>
            <a:endParaRPr lang="en-IN" dirty="0"/>
          </a:p>
        </p:txBody>
      </p:sp>
      <p:grpSp>
        <p:nvGrpSpPr>
          <p:cNvPr id="9" name="Group 8"/>
          <p:cNvGrpSpPr/>
          <p:nvPr/>
        </p:nvGrpSpPr>
        <p:grpSpPr>
          <a:xfrm>
            <a:off x="3886200" y="3505200"/>
            <a:ext cx="4648200" cy="1066800"/>
            <a:chOff x="1447800" y="3962400"/>
            <a:chExt cx="4648200" cy="1066800"/>
          </a:xfrm>
        </p:grpSpPr>
        <p:sp>
          <p:nvSpPr>
            <p:cNvPr id="4" name="Rectangle 3"/>
            <p:cNvSpPr/>
            <p:nvPr/>
          </p:nvSpPr>
          <p:spPr>
            <a:xfrm>
              <a:off x="1447800" y="3962400"/>
              <a:ext cx="4648200" cy="10668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IN" dirty="0" smtClean="0">
                  <a:latin typeface="Agency FB" pitchFamily="34" charset="0"/>
                </a:rPr>
                <a:t>                    The Peloponnesian war league results </a:t>
              </a:r>
            </a:p>
            <a:p>
              <a:pPr algn="ctr"/>
              <a:r>
                <a:rPr lang="en-IN" dirty="0" smtClean="0">
                  <a:latin typeface="Agency FB" pitchFamily="34" charset="0"/>
                </a:rPr>
                <a:t>Sparta &amp; Syracuse united                                Athens</a:t>
              </a:r>
              <a:endParaRPr lang="en-IN" dirty="0">
                <a:latin typeface="Agency FB" pitchFamily="34" charset="0"/>
              </a:endParaRPr>
            </a:p>
          </p:txBody>
        </p:sp>
        <p:sp>
          <p:nvSpPr>
            <p:cNvPr id="5" name="Rectangle 4"/>
            <p:cNvSpPr/>
            <p:nvPr/>
          </p:nvSpPr>
          <p:spPr>
            <a:xfrm>
              <a:off x="3733800" y="4495800"/>
              <a:ext cx="685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latin typeface="Agency FB" pitchFamily="34" charset="0"/>
                </a:rPr>
                <a:t>1</a:t>
              </a:r>
              <a:endParaRPr lang="en-IN" dirty="0">
                <a:latin typeface="Agency FB" pitchFamily="34" charset="0"/>
              </a:endParaRPr>
            </a:p>
          </p:txBody>
        </p:sp>
        <p:sp>
          <p:nvSpPr>
            <p:cNvPr id="6" name="Rectangle 5"/>
            <p:cNvSpPr/>
            <p:nvPr/>
          </p:nvSpPr>
          <p:spPr>
            <a:xfrm>
              <a:off x="4419600" y="4495800"/>
              <a:ext cx="685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latin typeface="Agency FB" pitchFamily="34" charset="0"/>
                </a:rPr>
                <a:t>0</a:t>
              </a:r>
              <a:endParaRPr lang="en-IN" dirty="0">
                <a:latin typeface="Agency FB" pitchFamily="34" charset="0"/>
              </a:endParaRPr>
            </a:p>
          </p:txBody>
        </p:sp>
      </p:grpSp>
      <p:pic>
        <p:nvPicPr>
          <p:cNvPr id="22532" name="Picture 4" descr="http://cdn.comicartfans.com/Images/Category_45618/subcat_104283/01AtenevsSparta.jpg"/>
          <p:cNvPicPr>
            <a:picLocks noChangeAspect="1" noChangeArrowheads="1"/>
          </p:cNvPicPr>
          <p:nvPr/>
        </p:nvPicPr>
        <p:blipFill>
          <a:blip r:embed="rId2" cstate="print"/>
          <a:srcRect/>
          <a:stretch>
            <a:fillRect/>
          </a:stretch>
        </p:blipFill>
        <p:spPr bwMode="auto">
          <a:xfrm>
            <a:off x="1066800" y="4610729"/>
            <a:ext cx="4191000" cy="2247271"/>
          </a:xfrm>
          <a:prstGeom prst="rect">
            <a:avLst/>
          </a:prstGeom>
          <a:noFill/>
        </p:spPr>
      </p:pic>
      <p:pic>
        <p:nvPicPr>
          <p:cNvPr id="22534" name="Picture 6" descr="http://www.spielemagazin.de/wp-content/uploads/2009/12/brander3.jpg"/>
          <p:cNvPicPr>
            <a:picLocks noChangeAspect="1" noChangeArrowheads="1"/>
          </p:cNvPicPr>
          <p:nvPr/>
        </p:nvPicPr>
        <p:blipFill>
          <a:blip r:embed="rId3" cstate="print"/>
          <a:srcRect/>
          <a:stretch>
            <a:fillRect/>
          </a:stretch>
        </p:blipFill>
        <p:spPr bwMode="auto">
          <a:xfrm>
            <a:off x="5486400" y="4800600"/>
            <a:ext cx="2743200" cy="2057400"/>
          </a:xfrm>
          <a:prstGeom prst="rect">
            <a:avLst/>
          </a:prstGeom>
          <a:noFill/>
        </p:spPr>
      </p:pic>
    </p:spTree>
    <p:extLst>
      <p:ext uri="{BB962C8B-B14F-4D97-AF65-F5344CB8AC3E}">
        <p14:creationId xmlns:p14="http://schemas.microsoft.com/office/powerpoint/2010/main" val="39825062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Corinthian war</a:t>
            </a:r>
            <a:endParaRPr lang="en-IN" dirty="0"/>
          </a:p>
        </p:txBody>
      </p:sp>
      <p:sp>
        <p:nvSpPr>
          <p:cNvPr id="3" name="Content Placeholder 2"/>
          <p:cNvSpPr>
            <a:spLocks noGrp="1"/>
          </p:cNvSpPr>
          <p:nvPr>
            <p:ph idx="4294967295"/>
          </p:nvPr>
        </p:nvSpPr>
        <p:spPr>
          <a:xfrm>
            <a:off x="457200" y="1600200"/>
            <a:ext cx="8229600" cy="4525963"/>
          </a:xfrm>
          <a:prstGeom prst="rect">
            <a:avLst/>
          </a:prstGeom>
        </p:spPr>
        <p:txBody>
          <a:bodyPr/>
          <a:lstStyle/>
          <a:p>
            <a:pPr>
              <a:buNone/>
            </a:pPr>
            <a:r>
              <a:rPr lang="en-IN" dirty="0" smtClean="0"/>
              <a:t>This was when all of Sparta’s enemies had teamed up together. Thebes, Athens, Argos, Corinth, the Persians were helping by supplying troops and naval units to the ally side. Sparta was powerful in the land side, doing what they do best, kill and win. But in the water side, not so good, taking advantage of this, the Athenians quickly recaptured some original Athenian states. Alarmed by this, the Persians changed sides, This defection made the peace, called the kings peace.</a:t>
            </a:r>
            <a:endParaRPr lang="en-IN" dirty="0"/>
          </a:p>
        </p:txBody>
      </p:sp>
      <p:pic>
        <p:nvPicPr>
          <p:cNvPr id="23554" name="Picture 2" descr="http://uc.exteenblog.com/greece/images/greek/8005.jpg"/>
          <p:cNvPicPr>
            <a:picLocks noChangeAspect="1" noChangeArrowheads="1"/>
          </p:cNvPicPr>
          <p:nvPr/>
        </p:nvPicPr>
        <p:blipFill>
          <a:blip r:embed="rId2" cstate="print"/>
          <a:srcRect/>
          <a:stretch>
            <a:fillRect/>
          </a:stretch>
        </p:blipFill>
        <p:spPr bwMode="auto">
          <a:xfrm>
            <a:off x="304800" y="4629150"/>
            <a:ext cx="2971800" cy="2228850"/>
          </a:xfrm>
          <a:prstGeom prst="rect">
            <a:avLst/>
          </a:prstGeom>
          <a:noFill/>
        </p:spPr>
      </p:pic>
      <p:sp>
        <p:nvSpPr>
          <p:cNvPr id="23556" name="AutoShape 4" descr="http://upload.wikimedia.org/wikipedia/commons/2/2d/362BCThebanHegemony.pn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IN" dirty="0"/>
          </a:p>
        </p:txBody>
      </p:sp>
      <p:pic>
        <p:nvPicPr>
          <p:cNvPr id="23558" name="Picture 6" descr="http://ftpmirror.your.org/pub/wikimedia/images/wikipedia/en/c/c1/362_thebes.PNG"/>
          <p:cNvPicPr>
            <a:picLocks noChangeAspect="1" noChangeArrowheads="1"/>
          </p:cNvPicPr>
          <p:nvPr/>
        </p:nvPicPr>
        <p:blipFill>
          <a:blip r:embed="rId3" cstate="print"/>
          <a:srcRect/>
          <a:stretch>
            <a:fillRect/>
          </a:stretch>
        </p:blipFill>
        <p:spPr bwMode="auto">
          <a:xfrm>
            <a:off x="0" y="0"/>
            <a:ext cx="9064988" cy="6858000"/>
          </a:xfrm>
          <a:prstGeom prst="rect">
            <a:avLst/>
          </a:prstGeom>
          <a:noFill/>
        </p:spPr>
      </p:pic>
    </p:spTree>
    <p:extLst>
      <p:ext uri="{BB962C8B-B14F-4D97-AF65-F5344CB8AC3E}">
        <p14:creationId xmlns:p14="http://schemas.microsoft.com/office/powerpoint/2010/main" val="1207862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23558"/>
                                        </p:tgtEl>
                                        <p:attrNameLst>
                                          <p:attrName>style.visibility</p:attrName>
                                        </p:attrNameLst>
                                      </p:cBhvr>
                                      <p:to>
                                        <p:strVal val="visible"/>
                                      </p:to>
                                    </p:set>
                                    <p:anim calcmode="lin" valueType="num">
                                      <p:cBhvr>
                                        <p:cTn id="7" dur="1000" fill="hold"/>
                                        <p:tgtEl>
                                          <p:spTgt spid="2355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3558"/>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3558"/>
                                        </p:tgtEl>
                                        <p:attrNameLst>
                                          <p:attrName>ppt_y</p:attrName>
                                        </p:attrNameLst>
                                      </p:cBhvr>
                                      <p:tavLst>
                                        <p:tav tm="0">
                                          <p:val>
                                            <p:strVal val="#ppt_y"/>
                                          </p:val>
                                        </p:tav>
                                        <p:tav tm="100000">
                                          <p:val>
                                            <p:strVal val="#ppt_y"/>
                                          </p:val>
                                        </p:tav>
                                      </p:tavLst>
                                    </p:anim>
                                    <p:animEffect transition="in" filter="fade">
                                      <p:cBhvr>
                                        <p:cTn id="10" dur="1000"/>
                                        <p:tgtEl>
                                          <p:spTgt spid="23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Spartan amour</a:t>
            </a:r>
            <a:endParaRPr lang="en-US" dirty="0"/>
          </a:p>
        </p:txBody>
      </p:sp>
      <p:sp>
        <p:nvSpPr>
          <p:cNvPr id="3" name="Content Placeholder 2"/>
          <p:cNvSpPr>
            <a:spLocks noGrp="1"/>
          </p:cNvSpPr>
          <p:nvPr>
            <p:ph sz="quarter" idx="13"/>
          </p:nvPr>
        </p:nvSpPr>
        <p:spPr/>
        <p:txBody>
          <a:bodyPr/>
          <a:lstStyle/>
          <a:p>
            <a:pPr marL="0" indent="0">
              <a:buNone/>
            </a:pPr>
            <a:r>
              <a:rPr lang="en-US" dirty="0" smtClean="0"/>
              <a:t>The Spartans were one of the most armed army in ancient Greece. The only place where a </a:t>
            </a:r>
            <a:r>
              <a:rPr lang="en-US" dirty="0"/>
              <a:t>S</a:t>
            </a:r>
            <a:r>
              <a:rPr lang="en-US" dirty="0" smtClean="0"/>
              <a:t>partan hoplite can be hurt is his eyes. Spartan warriors Had a short sword, javelin, spear and a shield.</a:t>
            </a:r>
          </a:p>
          <a:p>
            <a:pPr marL="0" indent="0">
              <a:buNone/>
            </a:pPr>
            <a:r>
              <a:rPr lang="en-US" dirty="0" smtClean="0"/>
              <a:t>The armor and the shield was made of leather, wood and a coating of bronze.</a:t>
            </a:r>
          </a:p>
          <a:p>
            <a:pPr marL="0" indent="0">
              <a:buNone/>
            </a:pPr>
            <a:r>
              <a:rPr lang="en-US" dirty="0" smtClean="0"/>
              <a:t>They also had a dory. The dory was a 7-9 feet in length stich with a spear head on each side.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2134" y="4038600"/>
            <a:ext cx="4262791" cy="258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93720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Spartan History</a:t>
            </a:r>
            <a:endParaRPr lang="en-US" dirty="0"/>
          </a:p>
        </p:txBody>
      </p:sp>
      <p:sp>
        <p:nvSpPr>
          <p:cNvPr id="3" name="Content Placeholder 2"/>
          <p:cNvSpPr>
            <a:spLocks noGrp="1"/>
          </p:cNvSpPr>
          <p:nvPr>
            <p:ph sz="quarter" idx="13"/>
          </p:nvPr>
        </p:nvSpPr>
        <p:spPr/>
        <p:txBody>
          <a:bodyPr/>
          <a:lstStyle/>
          <a:p>
            <a:pPr marL="0" indent="0">
              <a:buNone/>
            </a:pPr>
            <a:r>
              <a:rPr lang="en-US" dirty="0" smtClean="0"/>
              <a:t>During the 5</a:t>
            </a:r>
            <a:r>
              <a:rPr lang="en-US" baseline="30000" dirty="0" smtClean="0"/>
              <a:t>th</a:t>
            </a:r>
            <a:r>
              <a:rPr lang="en-US" dirty="0" smtClean="0"/>
              <a:t> century BC the Spartans were the most powerful city state because of their strength. All other city states want them on their side.</a:t>
            </a:r>
          </a:p>
          <a:p>
            <a:pPr marL="0" indent="0">
              <a:buNone/>
            </a:pPr>
            <a:r>
              <a:rPr lang="en-US" dirty="0" smtClean="0"/>
              <a:t>Before the Spartans started training and fighting only, they used to make beautiful sculptures out of bronze.</a:t>
            </a:r>
            <a:endParaRPr lang="en-US" dirty="0"/>
          </a:p>
        </p:txBody>
      </p:sp>
      <p:sp>
        <p:nvSpPr>
          <p:cNvPr id="4" name="Title 1"/>
          <p:cNvSpPr txBox="1">
            <a:spLocks/>
          </p:cNvSpPr>
          <p:nvPr/>
        </p:nvSpPr>
        <p:spPr>
          <a:xfrm>
            <a:off x="152400" y="2895600"/>
            <a:ext cx="8591550" cy="1066801"/>
          </a:xfrm>
          <a:prstGeom prst="rect">
            <a:avLst/>
          </a:prstGeom>
        </p:spPr>
        <p:txBody>
          <a:bodyPr vert="horz" lIns="91440" tIns="45720" rIns="91440" bIns="45720" rtlCol="0" anchor="b" anchorCtr="0">
            <a:normAutofit/>
          </a:bodyPr>
          <a:lst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a:lstStyle>
          <a:p>
            <a:r>
              <a:rPr lang="en-US" dirty="0" smtClean="0"/>
              <a:t>Sparta Today!</a:t>
            </a:r>
            <a:endParaRPr lang="en-US" dirty="0"/>
          </a:p>
        </p:txBody>
      </p:sp>
      <p:sp>
        <p:nvSpPr>
          <p:cNvPr id="6" name="Content Placeholder 2"/>
          <p:cNvSpPr txBox="1">
            <a:spLocks/>
          </p:cNvSpPr>
          <p:nvPr/>
        </p:nvSpPr>
        <p:spPr>
          <a:xfrm>
            <a:off x="145818" y="4114800"/>
            <a:ext cx="8598131" cy="2468880"/>
          </a:xfrm>
          <a:prstGeom prst="rect">
            <a:avLst/>
          </a:prstGeom>
        </p:spPr>
        <p:txBody>
          <a:bodyPr vert="horz" lIns="91440" tIns="45720" rIns="91440" bIns="45720" rtlCol="0">
            <a:normAutofit/>
          </a:bodyPr>
          <a:lst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a:lstStyle>
          <a:p>
            <a:pPr marL="0" indent="0">
              <a:buFont typeface="Arial" pitchFamily="34" charset="0"/>
              <a:buNone/>
            </a:pPr>
            <a:r>
              <a:rPr lang="en-US" dirty="0" smtClean="0"/>
              <a:t>Today Sparta is a peaceful city just like all others, after the bloody conquest, the Spartans finally came to peace like a normal city state.</a:t>
            </a:r>
          </a:p>
          <a:p>
            <a:pPr marL="0" indent="0">
              <a:buFont typeface="Arial" pitchFamily="34" charset="0"/>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2855260"/>
            <a:ext cx="1838794"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858535"/>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56770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Ancient Spartan population</a:t>
            </a:r>
            <a:endParaRPr lang="en-GB" dirty="0"/>
          </a:p>
        </p:txBody>
      </p:sp>
      <p:graphicFrame>
        <p:nvGraphicFramePr>
          <p:cNvPr id="8" name="Content Placeholder 7"/>
          <p:cNvGraphicFramePr>
            <a:graphicFrameLocks noGrp="1"/>
          </p:cNvGraphicFramePr>
          <p:nvPr>
            <p:ph sz="quarter" idx="13"/>
            <p:extLst>
              <p:ext uri="{D42A27DB-BD31-4B8C-83A1-F6EECF244321}">
                <p14:modId xmlns:p14="http://schemas.microsoft.com/office/powerpoint/2010/main" val="1711526763"/>
              </p:ext>
            </p:extLst>
          </p:nvPr>
        </p:nvGraphicFramePr>
        <p:xfrm>
          <a:off x="1066800" y="1981200"/>
          <a:ext cx="6934200" cy="30480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2286000" y="5888503"/>
            <a:ext cx="4038600" cy="646331"/>
          </a:xfrm>
          <a:prstGeom prst="rect">
            <a:avLst/>
          </a:prstGeom>
          <a:noFill/>
        </p:spPr>
        <p:txBody>
          <a:bodyPr wrap="square" rtlCol="0">
            <a:spAutoFit/>
          </a:bodyPr>
          <a:lstStyle/>
          <a:p>
            <a:r>
              <a:rPr lang="en-GB" dirty="0" smtClean="0"/>
              <a:t>This is because many children were killed if they were not fit</a:t>
            </a:r>
            <a:endParaRPr lang="en-GB" dirty="0"/>
          </a:p>
        </p:txBody>
      </p:sp>
    </p:spTree>
    <p:extLst>
      <p:ext uri="{BB962C8B-B14F-4D97-AF65-F5344CB8AC3E}">
        <p14:creationId xmlns:p14="http://schemas.microsoft.com/office/powerpoint/2010/main" val="1149768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6 reasons why being a Spartan was hard</a:t>
            </a:r>
            <a:endParaRPr lang="en-GB" dirty="0"/>
          </a:p>
        </p:txBody>
      </p:sp>
      <p:sp>
        <p:nvSpPr>
          <p:cNvPr id="3" name="Content Placeholder 2"/>
          <p:cNvSpPr>
            <a:spLocks noGrp="1"/>
          </p:cNvSpPr>
          <p:nvPr>
            <p:ph sz="quarter" idx="13"/>
          </p:nvPr>
        </p:nvSpPr>
        <p:spPr/>
        <p:txBody>
          <a:bodyPr/>
          <a:lstStyle/>
          <a:p>
            <a:pPr marL="454914" indent="-457200">
              <a:buFont typeface="+mj-lt"/>
              <a:buAutoNum type="arabicParenR"/>
            </a:pPr>
            <a:r>
              <a:rPr lang="en-GB" dirty="0" smtClean="0"/>
              <a:t>Spartans had to prove their fitness as children</a:t>
            </a:r>
          </a:p>
          <a:p>
            <a:pPr marL="454914" indent="-457200">
              <a:buFont typeface="+mj-lt"/>
              <a:buAutoNum type="arabicParenR"/>
            </a:pPr>
            <a:r>
              <a:rPr lang="en-GB" dirty="0"/>
              <a:t> </a:t>
            </a:r>
            <a:r>
              <a:rPr lang="en-GB" dirty="0" smtClean="0"/>
              <a:t>They had a military education program</a:t>
            </a:r>
          </a:p>
          <a:p>
            <a:pPr marL="454914" indent="-457200">
              <a:buFont typeface="+mj-lt"/>
              <a:buAutoNum type="arabicParenR"/>
            </a:pPr>
            <a:r>
              <a:rPr lang="en-GB" dirty="0"/>
              <a:t> </a:t>
            </a:r>
            <a:r>
              <a:rPr lang="en-GB" dirty="0" smtClean="0"/>
              <a:t>fighting was encouraged between children</a:t>
            </a:r>
          </a:p>
          <a:p>
            <a:pPr marL="454914" indent="-457200">
              <a:buFont typeface="+mj-lt"/>
              <a:buAutoNum type="arabicParenR"/>
            </a:pPr>
            <a:r>
              <a:rPr lang="en-GB" dirty="0"/>
              <a:t> </a:t>
            </a:r>
            <a:r>
              <a:rPr lang="en-GB" dirty="0" smtClean="0"/>
              <a:t>everyone was a lifetime solider</a:t>
            </a:r>
          </a:p>
          <a:p>
            <a:pPr marL="454914" indent="-457200">
              <a:buFont typeface="+mj-lt"/>
              <a:buAutoNum type="arabicParenR"/>
            </a:pPr>
            <a:r>
              <a:rPr lang="en-GB" dirty="0"/>
              <a:t> </a:t>
            </a:r>
            <a:r>
              <a:rPr lang="en-GB" dirty="0" smtClean="0"/>
              <a:t>you had to find your own food</a:t>
            </a:r>
          </a:p>
          <a:p>
            <a:pPr marL="454914" indent="-457200">
              <a:buFont typeface="+mj-lt"/>
              <a:buAutoNum type="arabicParenR"/>
            </a:pPr>
            <a:r>
              <a:rPr lang="en-GB" dirty="0" smtClean="0"/>
              <a:t>Surrender was a big shame in Sparta</a:t>
            </a:r>
          </a:p>
          <a:p>
            <a:pPr marL="0" indent="0">
              <a:buNone/>
            </a:pPr>
            <a:endParaRPr lang="en-GB" dirty="0" smtClean="0"/>
          </a:p>
          <a:p>
            <a:pPr marL="454914" indent="-457200">
              <a:buFont typeface="+mj-lt"/>
              <a:buAutoNum type="arabicParenR"/>
            </a:pPr>
            <a:endParaRPr lang="en-GB" dirty="0"/>
          </a:p>
        </p:txBody>
      </p:sp>
    </p:spTree>
    <p:extLst>
      <p:ext uri="{BB962C8B-B14F-4D97-AF65-F5344CB8AC3E}">
        <p14:creationId xmlns:p14="http://schemas.microsoft.com/office/powerpoint/2010/main" val="30458567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Quick facts</a:t>
            </a:r>
            <a:endParaRPr lang="en-GB" dirty="0"/>
          </a:p>
        </p:txBody>
      </p:sp>
      <p:sp>
        <p:nvSpPr>
          <p:cNvPr id="3" name="Content Placeholder 2"/>
          <p:cNvSpPr>
            <a:spLocks noGrp="1"/>
          </p:cNvSpPr>
          <p:nvPr>
            <p:ph sz="quarter" idx="13"/>
          </p:nvPr>
        </p:nvSpPr>
        <p:spPr/>
        <p:txBody>
          <a:bodyPr/>
          <a:lstStyle/>
          <a:p>
            <a:pPr marL="342900" indent="-342900">
              <a:buFont typeface="Wingdings" pitchFamily="2" charset="2"/>
              <a:buChar char="Ø"/>
            </a:pPr>
            <a:r>
              <a:rPr lang="en-GB" dirty="0" smtClean="0"/>
              <a:t> Spartans were not interested in business, they only wanted to be tough and fit.</a:t>
            </a:r>
          </a:p>
          <a:p>
            <a:pPr marL="342900" indent="-342900">
              <a:buFont typeface="Wingdings" pitchFamily="2" charset="2"/>
              <a:buChar char="Ø"/>
            </a:pPr>
            <a:r>
              <a:rPr lang="en-GB" dirty="0"/>
              <a:t> </a:t>
            </a:r>
            <a:r>
              <a:rPr lang="en-GB" dirty="0" smtClean="0"/>
              <a:t>The Greeks used iron bars instead of coins.</a:t>
            </a:r>
          </a:p>
          <a:p>
            <a:pPr marL="342900" indent="-342900">
              <a:buFont typeface="Wingdings" pitchFamily="2" charset="2"/>
              <a:buChar char="Ø"/>
            </a:pPr>
            <a:r>
              <a:rPr lang="en-GB" dirty="0"/>
              <a:t> </a:t>
            </a:r>
            <a:r>
              <a:rPr lang="en-GB" dirty="0" smtClean="0"/>
              <a:t>Spartans were proud of their long hair  and combed it before going to battle.</a:t>
            </a:r>
          </a:p>
          <a:p>
            <a:pPr marL="342900" indent="-342900">
              <a:buFont typeface="Wingdings" pitchFamily="2" charset="2"/>
              <a:buChar char="Ø"/>
            </a:pPr>
            <a:r>
              <a:rPr lang="en-GB" dirty="0"/>
              <a:t> </a:t>
            </a:r>
            <a:r>
              <a:rPr lang="en-GB" dirty="0" smtClean="0"/>
              <a:t>Spartans wore red cloaks  so that blood stains would not show.</a:t>
            </a:r>
          </a:p>
          <a:p>
            <a:pPr marL="342900" indent="-342900">
              <a:buFont typeface="Wingdings" pitchFamily="2" charset="2"/>
              <a:buChar char="Ø"/>
            </a:pPr>
            <a:r>
              <a:rPr lang="en-GB" dirty="0"/>
              <a:t> </a:t>
            </a:r>
            <a:r>
              <a:rPr lang="en-GB" dirty="0" smtClean="0"/>
              <a:t>Eurytus was a warrior in the Thermopylae war who could not see, so he ordered his slave to lead him into battle.</a:t>
            </a:r>
          </a:p>
          <a:p>
            <a:pPr marL="0" indent="0">
              <a:buNone/>
            </a:pPr>
            <a:endParaRPr lang="en-GB" dirty="0"/>
          </a:p>
        </p:txBody>
      </p:sp>
    </p:spTree>
    <p:extLst>
      <p:ext uri="{BB962C8B-B14F-4D97-AF65-F5344CB8AC3E}">
        <p14:creationId xmlns:p14="http://schemas.microsoft.com/office/powerpoint/2010/main" val="2568996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p:cNvSpPr>
          <p:nvPr/>
        </p:nvSpPr>
        <p:spPr>
          <a:xfrm>
            <a:off x="304800" y="2970286"/>
            <a:ext cx="8305800" cy="414649"/>
          </a:xfrm>
          <a:prstGeom prst="rect">
            <a:avLst/>
          </a:prstGeom>
        </p:spPr>
        <p:txBody>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r>
              <a:rPr lang="en-IN"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They did help stop the invasion of Greece.</a:t>
            </a:r>
            <a:endParaRPr lang="en-IN"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Title 2"/>
          <p:cNvSpPr txBox="1">
            <a:spLocks/>
          </p:cNvSpPr>
          <p:nvPr/>
        </p:nvSpPr>
        <p:spPr>
          <a:xfrm>
            <a:off x="304800" y="1828800"/>
            <a:ext cx="8305800" cy="1143000"/>
          </a:xfrm>
          <a:prstGeom prst="rect">
            <a:avLst/>
          </a:prstGeom>
        </p:spPr>
        <p:txBody>
          <a:bodyPr>
            <a:normAutofit fontScale="97500" lnSpcReduction="10000"/>
            <a:scene3d>
              <a:camera prst="orthographicFront"/>
              <a:lightRig rig="flat" dir="tl">
                <a:rot lat="0" lon="0" rev="6600000"/>
              </a:lightRig>
            </a:scene3d>
            <a:sp3d extrusionH="25400" contourW="8890">
              <a:bevelT w="38100" h="31750"/>
              <a:contourClr>
                <a:schemeClr val="accent2">
                  <a:shade val="75000"/>
                </a:schemeClr>
              </a:contourClr>
            </a:sp3d>
          </a:bodyPr>
          <a:lst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r>
              <a:rPr lang="en-IN"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Even though the Spartans, had their own unique ways and were very violent..</a:t>
            </a:r>
            <a:endParaRPr lang="en-IN"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94" y="11764"/>
            <a:ext cx="8991600" cy="6846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76656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p:cTn id="7" dur="1000" fill="hold"/>
                                        <p:tgtEl>
                                          <p:spTgt spid="1027"/>
                                        </p:tgtEl>
                                        <p:attrNameLst>
                                          <p:attrName>ppt_w</p:attrName>
                                        </p:attrNameLst>
                                      </p:cBhvr>
                                      <p:tavLst>
                                        <p:tav tm="0">
                                          <p:val>
                                            <p:fltVal val="0"/>
                                          </p:val>
                                        </p:tav>
                                        <p:tav tm="100000">
                                          <p:val>
                                            <p:strVal val="#ppt_w"/>
                                          </p:val>
                                        </p:tav>
                                      </p:tavLst>
                                    </p:anim>
                                    <p:anim calcmode="lin" valueType="num">
                                      <p:cBhvr>
                                        <p:cTn id="8" dur="1000" fill="hold"/>
                                        <p:tgtEl>
                                          <p:spTgt spid="1027"/>
                                        </p:tgtEl>
                                        <p:attrNameLst>
                                          <p:attrName>ppt_h</p:attrName>
                                        </p:attrNameLst>
                                      </p:cBhvr>
                                      <p:tavLst>
                                        <p:tav tm="0">
                                          <p:val>
                                            <p:fltVal val="0"/>
                                          </p:val>
                                        </p:tav>
                                        <p:tav tm="100000">
                                          <p:val>
                                            <p:strVal val="#ppt_h"/>
                                          </p:val>
                                        </p:tav>
                                      </p:tavLst>
                                    </p:anim>
                                    <p:anim calcmode="lin" valueType="num">
                                      <p:cBhvr>
                                        <p:cTn id="9" dur="1000" fill="hold"/>
                                        <p:tgtEl>
                                          <p:spTgt spid="1027"/>
                                        </p:tgtEl>
                                        <p:attrNameLst>
                                          <p:attrName>style.rotation</p:attrName>
                                        </p:attrNameLst>
                                      </p:cBhvr>
                                      <p:tavLst>
                                        <p:tav tm="0">
                                          <p:val>
                                            <p:fltVal val="90"/>
                                          </p:val>
                                        </p:tav>
                                        <p:tav tm="100000">
                                          <p:val>
                                            <p:fltVal val="0"/>
                                          </p:val>
                                        </p:tav>
                                      </p:tavLst>
                                    </p:anim>
                                    <p:animEffect transition="in" filter="fade">
                                      <p:cBhvr>
                                        <p:cTn id="10" dur="1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sp>
        <p:nvSpPr>
          <p:cNvPr id="2" name="Title 1"/>
          <p:cNvSpPr>
            <a:spLocks noGrp="1"/>
          </p:cNvSpPr>
          <p:nvPr>
            <p:ph type="title"/>
          </p:nvPr>
        </p:nvSpPr>
        <p:spPr/>
        <p:txBody>
          <a:bodyPr/>
          <a:lstStyle/>
          <a:p>
            <a:endParaRPr lang="en-US" dirty="0"/>
          </a:p>
        </p:txBody>
      </p:sp>
      <p:pic>
        <p:nvPicPr>
          <p:cNvPr id="1026" name="Picture 2" descr="http://hwalls.com/upload/knight_wallpaper2995.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67582"/>
            <a:ext cx="9130209" cy="692558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0628" y="2688772"/>
            <a:ext cx="5736771" cy="1754326"/>
          </a:xfrm>
          <a:prstGeom prst="rect">
            <a:avLst/>
          </a:prstGeom>
          <a:noFill/>
        </p:spPr>
        <p:txBody>
          <a:bodyPr wrap="square" rtlCol="0">
            <a:spAutoFit/>
          </a:bodyPr>
          <a:lstStyle/>
          <a:p>
            <a:r>
              <a:rPr lang="en-US" sz="5400" dirty="0" smtClean="0"/>
              <a:t>The City State of Sparta</a:t>
            </a:r>
            <a:endParaRPr lang="en-US" sz="5400" dirty="0"/>
          </a:p>
        </p:txBody>
      </p:sp>
      <p:pic>
        <p:nvPicPr>
          <p:cNvPr id="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000" y="6048190"/>
            <a:ext cx="866775" cy="649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64472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wallsave.com/wallpapers/1280x960/300/434849/spartans-434849.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Tree>
    <p:extLst>
      <p:ext uri="{BB962C8B-B14F-4D97-AF65-F5344CB8AC3E}">
        <p14:creationId xmlns:p14="http://schemas.microsoft.com/office/powerpoint/2010/main" val="7267118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GB" dirty="0"/>
          </a:p>
        </p:txBody>
      </p:sp>
      <p:sp>
        <p:nvSpPr>
          <p:cNvPr id="3" name="Title 2"/>
          <p:cNvSpPr>
            <a:spLocks noGrp="1"/>
          </p:cNvSpPr>
          <p:nvPr>
            <p:ph type="title"/>
          </p:nvPr>
        </p:nvSpPr>
        <p:spPr/>
        <p:txBody>
          <a:bodyPr/>
          <a:lstStyle/>
          <a:p>
            <a:endParaRPr lang="en-GB" dirty="0"/>
          </a:p>
        </p:txBody>
      </p:sp>
      <p:pic>
        <p:nvPicPr>
          <p:cNvPr id="2050" name="Picture 2" descr="http://www.sohumble.com/wp-content/uploads/2013/02/300-walter-bagehot-770x4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875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6054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GB" dirty="0"/>
          </a:p>
        </p:txBody>
      </p:sp>
      <p:sp>
        <p:nvSpPr>
          <p:cNvPr id="3" name="Title 2"/>
          <p:cNvSpPr>
            <a:spLocks noGrp="1"/>
          </p:cNvSpPr>
          <p:nvPr>
            <p:ph type="title"/>
          </p:nvPr>
        </p:nvSpPr>
        <p:spPr/>
        <p:txBody>
          <a:bodyPr/>
          <a:lstStyle/>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965"/>
            <a:ext cx="9163441" cy="6849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71305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GB" dirty="0"/>
          </a:p>
        </p:txBody>
      </p:sp>
      <p:sp>
        <p:nvSpPr>
          <p:cNvPr id="3" name="Title 2"/>
          <p:cNvSpPr>
            <a:spLocks noGrp="1"/>
          </p:cNvSpPr>
          <p:nvPr>
            <p:ph type="title"/>
          </p:nvPr>
        </p:nvSpPr>
        <p:spPr/>
        <p:txBody>
          <a:bodyPr/>
          <a:lstStyle/>
          <a:p>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76" y="0"/>
            <a:ext cx="922267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85583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do you think?</a:t>
            </a:r>
            <a:endParaRPr lang="en-GB" dirty="0"/>
          </a:p>
        </p:txBody>
      </p:sp>
      <p:sp>
        <p:nvSpPr>
          <p:cNvPr id="3" name="Content Placeholder 2"/>
          <p:cNvSpPr>
            <a:spLocks noGrp="1"/>
          </p:cNvSpPr>
          <p:nvPr>
            <p:ph sz="quarter" idx="13"/>
          </p:nvPr>
        </p:nvSpPr>
        <p:spPr/>
        <p:txBody>
          <a:bodyPr>
            <a:normAutofit/>
          </a:bodyPr>
          <a:lstStyle/>
          <a:p>
            <a:pPr marL="0" indent="0">
              <a:buNone/>
            </a:pPr>
            <a:r>
              <a:rPr lang="en-GB" sz="4000" dirty="0" smtClean="0">
                <a:latin typeface="Algerian" pitchFamily="82" charset="0"/>
              </a:rPr>
              <a:t>Why were the Spartans  so violent and lived that way?</a:t>
            </a:r>
          </a:p>
          <a:p>
            <a:pPr marL="0" indent="0">
              <a:buNone/>
            </a:pPr>
            <a:endParaRPr lang="en-GB" sz="4000" dirty="0" smtClean="0">
              <a:latin typeface="Algerian" pitchFamily="82" charset="0"/>
            </a:endParaRPr>
          </a:p>
          <a:p>
            <a:pPr marL="0" indent="0">
              <a:buNone/>
            </a:pPr>
            <a:r>
              <a:rPr lang="en-GB" sz="4000" dirty="0" smtClean="0">
                <a:latin typeface="Algerian" pitchFamily="82" charset="0"/>
              </a:rPr>
              <a:t>Who worked harder, the slaves of Sparta or Athens?</a:t>
            </a:r>
            <a:endParaRPr lang="en-GB" sz="4000" dirty="0">
              <a:latin typeface="Algerian" pitchFamily="82" charset="0"/>
            </a:endParaRPr>
          </a:p>
        </p:txBody>
      </p:sp>
    </p:spTree>
    <p:extLst>
      <p:ext uri="{BB962C8B-B14F-4D97-AF65-F5344CB8AC3E}">
        <p14:creationId xmlns:p14="http://schemas.microsoft.com/office/powerpoint/2010/main" val="23623424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r>
              <a:rPr lang="en-GB" sz="3200" dirty="0" smtClean="0">
                <a:latin typeface="Algerian" pitchFamily="82" charset="0"/>
              </a:rPr>
              <a:t>If Sparta was not  always into military, then why did they change their education program?</a:t>
            </a:r>
          </a:p>
          <a:p>
            <a:pPr marL="0" indent="0">
              <a:buNone/>
            </a:pPr>
            <a:r>
              <a:rPr lang="en-GB" sz="3200" dirty="0" smtClean="0">
                <a:latin typeface="Algerian" pitchFamily="82" charset="0"/>
              </a:rPr>
              <a:t>The answer is in this link:</a:t>
            </a:r>
          </a:p>
          <a:p>
            <a:pPr marL="0" indent="0">
              <a:buNone/>
            </a:pPr>
            <a:r>
              <a:rPr lang="en-GB" sz="3200" dirty="0">
                <a:latin typeface="Algerian" pitchFamily="82" charset="0"/>
                <a:hlinkClick r:id="rId2"/>
              </a:rPr>
              <a:t>http://</a:t>
            </a:r>
            <a:r>
              <a:rPr lang="en-GB" sz="3200" dirty="0" smtClean="0">
                <a:latin typeface="Algerian" pitchFamily="82" charset="0"/>
                <a:hlinkClick r:id="rId2"/>
              </a:rPr>
              <a:t>www.ancientgreece.co.uk/sparta/story/sto_set.html</a:t>
            </a:r>
            <a:endParaRPr lang="en-GB" sz="3200" dirty="0" smtClean="0">
              <a:latin typeface="Algerian" pitchFamily="82" charset="0"/>
            </a:endParaRPr>
          </a:p>
          <a:p>
            <a:pPr marL="0" indent="0">
              <a:buNone/>
            </a:pPr>
            <a:r>
              <a:rPr lang="en-GB" sz="3200" dirty="0" smtClean="0">
                <a:latin typeface="Algerian" pitchFamily="82" charset="0"/>
              </a:rPr>
              <a:t> </a:t>
            </a:r>
            <a:endParaRPr lang="en-GB" sz="3200" dirty="0">
              <a:latin typeface="Algerian" pitchFamily="82" charset="0"/>
            </a:endParaRPr>
          </a:p>
        </p:txBody>
      </p:sp>
    </p:spTree>
    <p:extLst>
      <p:ext uri="{BB962C8B-B14F-4D97-AF65-F5344CB8AC3E}">
        <p14:creationId xmlns:p14="http://schemas.microsoft.com/office/powerpoint/2010/main" val="27974383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bibliography</a:t>
            </a:r>
            <a:endParaRPr lang="en-US" b="1" dirty="0"/>
          </a:p>
        </p:txBody>
      </p:sp>
      <p:sp>
        <p:nvSpPr>
          <p:cNvPr id="3" name="Content Placeholder 2"/>
          <p:cNvSpPr>
            <a:spLocks noGrp="1"/>
          </p:cNvSpPr>
          <p:nvPr>
            <p:ph sz="quarter" idx="13"/>
          </p:nvPr>
        </p:nvSpPr>
        <p:spPr/>
        <p:txBody>
          <a:bodyPr/>
          <a:lstStyle/>
          <a:p>
            <a:pPr marL="0" indent="0">
              <a:buNone/>
            </a:pPr>
            <a:r>
              <a:rPr lang="en-US" u="sng" dirty="0">
                <a:hlinkClick r:id="rId2"/>
              </a:rPr>
              <a:t>http://www.britannica.com/EBchecked/topic/558311/Sparta</a:t>
            </a:r>
            <a:r>
              <a:rPr lang="en-US" dirty="0"/>
              <a:t> </a:t>
            </a:r>
          </a:p>
          <a:p>
            <a:pPr marL="0" indent="0">
              <a:buNone/>
            </a:pPr>
            <a:r>
              <a:rPr lang="en-US" u="sng" dirty="0">
                <a:hlinkClick r:id="rId3"/>
              </a:rPr>
              <a:t>http://en.wikipedia.org/wiki/Sparta</a:t>
            </a:r>
            <a:r>
              <a:rPr lang="en-US" dirty="0"/>
              <a:t> </a:t>
            </a:r>
          </a:p>
          <a:p>
            <a:pPr marL="0" indent="0">
              <a:buNone/>
            </a:pPr>
            <a:r>
              <a:rPr lang="en-US" u="sng" dirty="0">
                <a:hlinkClick r:id="rId4"/>
              </a:rPr>
              <a:t>http://greece.mrdonn.org/sparta.html</a:t>
            </a:r>
            <a:endParaRPr lang="en-US" dirty="0"/>
          </a:p>
          <a:p>
            <a:pPr marL="0" indent="0">
              <a:buNone/>
            </a:pPr>
            <a:r>
              <a:rPr lang="en-US" u="sng" dirty="0">
                <a:hlinkClick r:id="rId5"/>
              </a:rPr>
              <a:t>http://www.ancient.eu.com/sparta/</a:t>
            </a:r>
            <a:endParaRPr lang="en-US" dirty="0"/>
          </a:p>
          <a:p>
            <a:pPr marL="0" indent="0">
              <a:buNone/>
            </a:pPr>
            <a:r>
              <a:rPr lang="en-US" u="sng" dirty="0">
                <a:hlinkClick r:id="rId6"/>
              </a:rPr>
              <a:t>http://www.sparta.net/</a:t>
            </a:r>
            <a:r>
              <a:rPr lang="en-US" dirty="0"/>
              <a:t> </a:t>
            </a:r>
            <a:endParaRPr lang="en-US" dirty="0" smtClean="0"/>
          </a:p>
          <a:p>
            <a:pPr marL="0" indent="0">
              <a:buNone/>
            </a:pPr>
            <a:r>
              <a:rPr lang="en-US" u="sng" dirty="0" smtClean="0">
                <a:hlinkClick r:id="rId7"/>
              </a:rPr>
              <a:t>http://ancienthistory.about.com/cs/sparta/a/spartamilitstat.htm</a:t>
            </a:r>
            <a:r>
              <a:rPr lang="en-US" dirty="0" smtClean="0"/>
              <a:t> </a:t>
            </a:r>
          </a:p>
          <a:p>
            <a:pPr marL="0" indent="0">
              <a:buNone/>
            </a:pPr>
            <a:r>
              <a:rPr lang="en-US" u="sng" dirty="0" smtClean="0">
                <a:hlinkClick r:id="rId8"/>
              </a:rPr>
              <a:t>http</a:t>
            </a:r>
            <a:r>
              <a:rPr lang="en-US" u="sng" dirty="0">
                <a:hlinkClick r:id="rId8"/>
              </a:rPr>
              <a:t>://www.livescience.com/32035-sparta.html</a:t>
            </a:r>
            <a:r>
              <a:rPr lang="en-US" dirty="0"/>
              <a:t> </a:t>
            </a:r>
          </a:p>
          <a:p>
            <a:pPr marL="0" indent="0">
              <a:buNone/>
            </a:pPr>
            <a:r>
              <a:rPr lang="en-US" u="sng" dirty="0">
                <a:hlinkClick r:id="rId9"/>
              </a:rPr>
              <a:t>http://www.ancientgreece.co.uk/sparta/challenge/cha_set.html</a:t>
            </a:r>
            <a:r>
              <a:rPr lang="en-US" dirty="0"/>
              <a:t> </a:t>
            </a:r>
          </a:p>
          <a:p>
            <a:pPr marL="0" indent="0">
              <a:buNone/>
            </a:pPr>
            <a:r>
              <a:rPr lang="en-US" u="sng" dirty="0">
                <a:hlinkClick r:id="rId10"/>
              </a:rPr>
              <a:t>http://www.ancientgreece.co.uk/sparta/home_set.html</a:t>
            </a:r>
            <a:r>
              <a:rPr lang="en-US" dirty="0"/>
              <a:t> </a:t>
            </a:r>
          </a:p>
          <a:p>
            <a:pPr marL="0" indent="0">
              <a:buNone/>
            </a:pPr>
            <a:r>
              <a:rPr lang="en-IN" u="sng" dirty="0">
                <a:hlinkClick r:id="rId11"/>
              </a:rPr>
              <a:t>http://www.ancientgreece.com/s/Geography</a:t>
            </a:r>
            <a:r>
              <a:rPr lang="en-IN" u="sng" dirty="0" smtClean="0">
                <a:hlinkClick r:id="rId11"/>
              </a:rPr>
              <a:t>/</a:t>
            </a:r>
            <a:endParaRPr lang="en-IN" u="sng" dirty="0" smtClean="0"/>
          </a:p>
          <a:p>
            <a:pPr marL="0" indent="0">
              <a:buNone/>
            </a:pPr>
            <a:r>
              <a:rPr lang="en-US" dirty="0">
                <a:hlinkClick r:id="rId12"/>
              </a:rPr>
              <a:t>http://</a:t>
            </a:r>
            <a:r>
              <a:rPr lang="en-US" dirty="0" smtClean="0">
                <a:hlinkClick r:id="rId12"/>
              </a:rPr>
              <a:t>www.history.com/news/history-lists/8-reasons-it-wasnt-easy-being-spartan</a:t>
            </a:r>
            <a:r>
              <a:rPr lang="en-US" dirty="0" smtClean="0"/>
              <a:t> </a:t>
            </a:r>
            <a:endParaRPr lang="en-US" dirty="0"/>
          </a:p>
          <a:p>
            <a:pPr marL="0" indent="0">
              <a:buNone/>
            </a:pPr>
            <a:endParaRPr lang="en-US" dirty="0"/>
          </a:p>
        </p:txBody>
      </p:sp>
    </p:spTree>
    <p:extLst>
      <p:ext uri="{BB962C8B-B14F-4D97-AF65-F5344CB8AC3E}">
        <p14:creationId xmlns:p14="http://schemas.microsoft.com/office/powerpoint/2010/main" val="33458964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Bibliography</a:t>
            </a:r>
            <a:endParaRPr lang="en-IN" dirty="0"/>
          </a:p>
        </p:txBody>
      </p:sp>
      <p:sp>
        <p:nvSpPr>
          <p:cNvPr id="3" name="Content Placeholder 2"/>
          <p:cNvSpPr>
            <a:spLocks noGrp="1"/>
          </p:cNvSpPr>
          <p:nvPr>
            <p:ph idx="4294967295"/>
          </p:nvPr>
        </p:nvSpPr>
        <p:spPr>
          <a:xfrm>
            <a:off x="457200" y="1600200"/>
            <a:ext cx="8229600" cy="4525963"/>
          </a:xfrm>
          <a:prstGeom prst="rect">
            <a:avLst/>
          </a:prstGeom>
        </p:spPr>
        <p:txBody>
          <a:bodyPr>
            <a:normAutofit lnSpcReduction="10000"/>
          </a:bodyPr>
          <a:lstStyle/>
          <a:p>
            <a:pPr>
              <a:buNone/>
            </a:pPr>
            <a:r>
              <a:rPr lang="en-IN" dirty="0" smtClean="0">
                <a:hlinkClick r:id="rId2"/>
              </a:rPr>
              <a:t>http://www.ancientgreece.com/s/Geography/</a:t>
            </a:r>
            <a:endParaRPr lang="en-IN" dirty="0" smtClean="0"/>
          </a:p>
          <a:p>
            <a:pPr>
              <a:buNone/>
            </a:pPr>
            <a:r>
              <a:rPr lang="en-IN" dirty="0" smtClean="0"/>
              <a:t>Horrible histories Groovy Greeks written by Terry Deary and illustrated by Martin Brown. Published in the UK scholastic at 2007. Reprinted in India at 2013.</a:t>
            </a:r>
          </a:p>
          <a:p>
            <a:pPr>
              <a:buNone/>
            </a:pPr>
            <a:r>
              <a:rPr lang="en-IN" dirty="0" smtClean="0"/>
              <a:t>The ancient Greek Olympics written by Richard Woff. Published in 1999, by the British museum. (I borrowed just a quote)</a:t>
            </a:r>
          </a:p>
          <a:p>
            <a:pPr>
              <a:buNone/>
            </a:pPr>
            <a:r>
              <a:rPr lang="en-IN" dirty="0" smtClean="0">
                <a:hlinkClick r:id="rId3"/>
              </a:rPr>
              <a:t>http://mp3truck.net/play/a1YxMTVLblRrWlE-221/soundtrack-theme-for-the-300-spartans-tribute-music-made-by-andre-tollenaar.html</a:t>
            </a:r>
            <a:endParaRPr lang="en-IN" dirty="0" smtClean="0"/>
          </a:p>
          <a:p>
            <a:pPr>
              <a:buNone/>
            </a:pPr>
            <a:r>
              <a:rPr lang="en-IN" dirty="0" smtClean="0">
                <a:hlinkClick r:id="rId4"/>
              </a:rPr>
              <a:t>http://www.wallsave.com/wallpapers/1280x960/300/434849/spartans-434849.jpg</a:t>
            </a:r>
            <a:endParaRPr lang="en-IN" dirty="0" smtClean="0"/>
          </a:p>
          <a:p>
            <a:pPr>
              <a:buNone/>
            </a:pPr>
            <a:r>
              <a:rPr lang="en-IN" dirty="0" smtClean="0">
                <a:hlinkClick r:id="rId5"/>
              </a:rPr>
              <a:t>http://www.mrwallpaper.com/wallpapers/spartan-warrior-1280x720.jpg</a:t>
            </a:r>
            <a:endParaRPr lang="en-IN" dirty="0" smtClean="0"/>
          </a:p>
          <a:p>
            <a:pPr>
              <a:buNone/>
            </a:pPr>
            <a:endParaRPr lang="en-IN" dirty="0" smtClean="0"/>
          </a:p>
          <a:p>
            <a:pPr>
              <a:buNone/>
            </a:pPr>
            <a:endParaRPr lang="en-IN" dirty="0" smtClean="0"/>
          </a:p>
          <a:p>
            <a:pPr>
              <a:buNone/>
            </a:pPr>
            <a:endParaRPr lang="en-IN" dirty="0"/>
          </a:p>
        </p:txBody>
      </p:sp>
    </p:spTree>
    <p:extLst>
      <p:ext uri="{BB962C8B-B14F-4D97-AF65-F5344CB8AC3E}">
        <p14:creationId xmlns:p14="http://schemas.microsoft.com/office/powerpoint/2010/main" val="5027361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GB" dirty="0"/>
          </a:p>
        </p:txBody>
      </p:sp>
      <p:sp>
        <p:nvSpPr>
          <p:cNvPr id="3" name="Title 2"/>
          <p:cNvSpPr>
            <a:spLocks noGrp="1"/>
          </p:cNvSpPr>
          <p:nvPr>
            <p:ph type="title"/>
          </p:nvPr>
        </p:nvSpPr>
        <p:spPr/>
        <p:txBody>
          <a:bodyPr/>
          <a:lstStyle/>
          <a:p>
            <a:endParaRPr lang="en-GB" dirty="0"/>
          </a:p>
        </p:txBody>
      </p:sp>
      <p:grpSp>
        <p:nvGrpSpPr>
          <p:cNvPr id="5" name="Group 4"/>
          <p:cNvGrpSpPr/>
          <p:nvPr/>
        </p:nvGrpSpPr>
        <p:grpSpPr>
          <a:xfrm>
            <a:off x="0" y="0"/>
            <a:ext cx="9069746" cy="6858000"/>
            <a:chOff x="0" y="58272"/>
            <a:chExt cx="9069746" cy="6799728"/>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6460"/>
            <a:stretch/>
          </p:blipFill>
          <p:spPr bwMode="auto">
            <a:xfrm>
              <a:off x="0" y="58272"/>
              <a:ext cx="9069746" cy="6799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495365" y="5054570"/>
              <a:ext cx="1066800" cy="769441"/>
            </a:xfrm>
            <a:prstGeom prst="rect">
              <a:avLst/>
            </a:prstGeom>
            <a:noFill/>
          </p:spPr>
          <p:txBody>
            <a:bodyPr wrap="square" rtlCol="0">
              <a:spAutoFit/>
            </a:bodyPr>
            <a:lstStyle/>
            <a:p>
              <a:r>
                <a:rPr lang="en-GB" sz="4400" dirty="0" smtClean="0">
                  <a:solidFill>
                    <a:schemeClr val="bg1"/>
                  </a:solidFill>
                </a:rPr>
                <a:t>!!!</a:t>
              </a:r>
              <a:endParaRPr lang="en-GB" sz="4400" dirty="0">
                <a:solidFill>
                  <a:schemeClr val="bg1"/>
                </a:solidFill>
              </a:endParaRPr>
            </a:p>
          </p:txBody>
        </p:sp>
      </p:grpSp>
    </p:spTree>
    <p:extLst>
      <p:ext uri="{BB962C8B-B14F-4D97-AF65-F5344CB8AC3E}">
        <p14:creationId xmlns:p14="http://schemas.microsoft.com/office/powerpoint/2010/main" val="17109485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Photo Gallery</a:t>
            </a:r>
            <a:endParaRPr lang="en-GB" dirty="0"/>
          </a:p>
        </p:txBody>
      </p:sp>
      <p:sp>
        <p:nvSpPr>
          <p:cNvPr id="3" name="Content Placeholder 2"/>
          <p:cNvSpPr>
            <a:spLocks noGrp="1"/>
          </p:cNvSpPr>
          <p:nvPr>
            <p:ph sz="quarter" idx="13"/>
          </p:nvPr>
        </p:nvSpPr>
        <p:spPr/>
        <p:txBody>
          <a:bodyPr/>
          <a:lstStyle/>
          <a:p>
            <a:pPr marL="0" indent="0">
              <a:buNone/>
            </a:pPr>
            <a:endParaRPr lang="en-GB" dirty="0"/>
          </a:p>
        </p:txBody>
      </p:sp>
      <p:pic>
        <p:nvPicPr>
          <p:cNvPr id="1026" name="Picture 2" descr="https://encrypted-tbn3.gstatic.com/images?q=tbn:ANd9GcR5lduvkdwuNyTYgHR7X7y-ynWlg30QZaWpr3yHo4gludUaJAwJ2w">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48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14341" y="4953000"/>
            <a:ext cx="7543800" cy="1015663"/>
          </a:xfrm>
          <a:prstGeom prst="rect">
            <a:avLst/>
          </a:prstGeom>
          <a:noFill/>
        </p:spPr>
        <p:txBody>
          <a:bodyPr wrap="square" rtlCol="0">
            <a:spAutoFit/>
          </a:bodyPr>
          <a:lstStyle/>
          <a:p>
            <a:r>
              <a:rPr lang="en-GB" sz="4400" dirty="0" smtClean="0"/>
              <a:t>Thank you for your attention</a:t>
            </a:r>
            <a:r>
              <a:rPr lang="en-GB" sz="6000" dirty="0" smtClean="0"/>
              <a:t>!</a:t>
            </a:r>
            <a:endParaRPr lang="en-GB" sz="6000" dirty="0"/>
          </a:p>
        </p:txBody>
      </p:sp>
    </p:spTree>
    <p:extLst>
      <p:ext uri="{BB962C8B-B14F-4D97-AF65-F5344CB8AC3E}">
        <p14:creationId xmlns:p14="http://schemas.microsoft.com/office/powerpoint/2010/main" val="6992039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Is Sparta!!!</a:t>
            </a:r>
            <a:endParaRPr lang="en-US" dirty="0"/>
          </a:p>
        </p:txBody>
      </p:sp>
      <p:sp>
        <p:nvSpPr>
          <p:cNvPr id="3" name="Content Placeholder 2"/>
          <p:cNvSpPr>
            <a:spLocks noGrp="1"/>
          </p:cNvSpPr>
          <p:nvPr>
            <p:ph sz="quarter" idx="13"/>
          </p:nvPr>
        </p:nvSpPr>
        <p:spPr/>
        <p:txBody>
          <a:bodyPr/>
          <a:lstStyle/>
          <a:p>
            <a:pPr marL="0" indent="0">
              <a:buNone/>
            </a:pPr>
            <a:r>
              <a:rPr lang="en-US" dirty="0" smtClean="0"/>
              <a:t>As you all know that The Greeks always </a:t>
            </a:r>
          </a:p>
          <a:p>
            <a:pPr marL="0" indent="0">
              <a:buNone/>
            </a:pPr>
            <a:r>
              <a:rPr lang="en-US" dirty="0" smtClean="0"/>
              <a:t>Fought with each other, they broke into </a:t>
            </a:r>
          </a:p>
          <a:p>
            <a:pPr marL="0" indent="0">
              <a:buNone/>
            </a:pPr>
            <a:r>
              <a:rPr lang="en-US" dirty="0" smtClean="0"/>
              <a:t>City states. In this presentation You will see </a:t>
            </a:r>
          </a:p>
          <a:p>
            <a:pPr marL="0" indent="0">
              <a:buNone/>
            </a:pPr>
            <a:r>
              <a:rPr lang="en-US" dirty="0" smtClean="0"/>
              <a:t>And witness the details the life in a Spartan community. Each citizen would train to be a soldier. Girls were also taught to fight ,lie, steal and Kill!</a:t>
            </a:r>
            <a:endParaRPr lang="en-US" dirty="0"/>
          </a:p>
        </p:txBody>
      </p:sp>
      <p:pic>
        <p:nvPicPr>
          <p:cNvPr id="2050" name="Picture 2" descr="http://hwalls.com/upload/knight_wallpaper2995.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72" y="0"/>
            <a:ext cx="3657599"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581400"/>
            <a:ext cx="4111011"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648200" y="3581400"/>
            <a:ext cx="4343400" cy="369332"/>
          </a:xfrm>
          <a:prstGeom prst="rect">
            <a:avLst/>
          </a:prstGeom>
          <a:noFill/>
        </p:spPr>
        <p:txBody>
          <a:bodyPr wrap="square" rtlCol="0">
            <a:spAutoFit/>
          </a:bodyPr>
          <a:lstStyle/>
          <a:p>
            <a:r>
              <a:rPr lang="en-US" dirty="0" smtClean="0"/>
              <a:t>This  is Sparta!</a:t>
            </a:r>
            <a:endParaRPr lang="en-US" dirty="0"/>
          </a:p>
        </p:txBody>
      </p:sp>
      <p:cxnSp>
        <p:nvCxnSpPr>
          <p:cNvPr id="6" name="Straight Arrow Connector 5"/>
          <p:cNvCxnSpPr>
            <a:stCxn id="4" idx="1"/>
          </p:cNvCxnSpPr>
          <p:nvPr/>
        </p:nvCxnSpPr>
        <p:spPr>
          <a:xfrm flipH="1">
            <a:off x="2667000" y="3766066"/>
            <a:ext cx="1981200" cy="172033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01000" y="6048190"/>
            <a:ext cx="866775" cy="649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99806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pPr marL="0" indent="0">
              <a:buNone/>
            </a:pPr>
            <a:r>
              <a:rPr lang="en-GB" sz="8800" dirty="0" smtClean="0">
                <a:latin typeface="Algerian" pitchFamily="82" charset="0"/>
              </a:rPr>
              <a:t>Wait…</a:t>
            </a:r>
          </a:p>
          <a:p>
            <a:pPr marL="0" indent="0">
              <a:buNone/>
            </a:pPr>
            <a:r>
              <a:rPr lang="en-GB" sz="3200" i="1" dirty="0" smtClean="0">
                <a:latin typeface="Algerian" pitchFamily="82" charset="0"/>
              </a:rPr>
              <a:t>Any questions?</a:t>
            </a:r>
            <a:endParaRPr lang="en-GB" sz="3200" i="1" dirty="0">
              <a:latin typeface="Algerian" pitchFamily="82"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33813"/>
            <a:ext cx="2659490" cy="271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1111" y="3321901"/>
            <a:ext cx="692577" cy="518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6977" y="6061795"/>
            <a:ext cx="692577" cy="518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8488" y="4195352"/>
            <a:ext cx="692577" cy="518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3676588"/>
            <a:ext cx="692577" cy="518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descr="C:\Users\neo\AppData\Local\Microsoft\Windows\Temporary Internet Files\Content.IE5\LIH6ENIA\MM900236304[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2748805"/>
            <a:ext cx="2895600" cy="413657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Users\neo\AppData\Local\Microsoft\Windows\Temporary Internet Files\Content.IE5\TTPD4AHN\MM900284095[1].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043362" y="0"/>
            <a:ext cx="1900238" cy="2870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7327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lh5.googleusercontent.com/-zPvIiK81EnI/TXQQ6zzRXgI/AAAAAAAAAB0/6Gvs45CD8H8/s1600/Untitled.jpg"/>
          <p:cNvPicPr>
            <a:picLocks noChangeAspect="1" noChangeArrowheads="1"/>
          </p:cNvPicPr>
          <p:nvPr/>
        </p:nvPicPr>
        <p:blipFill>
          <a:blip r:embed="rId2" cstate="print"/>
          <a:srcRect/>
          <a:stretch>
            <a:fillRect/>
          </a:stretch>
        </p:blipFill>
        <p:spPr bwMode="auto">
          <a:xfrm>
            <a:off x="0" y="-51435"/>
            <a:ext cx="9144000" cy="6909435"/>
          </a:xfrm>
          <a:prstGeom prst="rect">
            <a:avLst/>
          </a:prstGeom>
          <a:noFill/>
        </p:spPr>
      </p:pic>
      <p:cxnSp>
        <p:nvCxnSpPr>
          <p:cNvPr id="5" name="Straight Arrow Connector 4"/>
          <p:cNvCxnSpPr>
            <a:stCxn id="19468" idx="3"/>
          </p:cNvCxnSpPr>
          <p:nvPr/>
        </p:nvCxnSpPr>
        <p:spPr>
          <a:xfrm flipV="1">
            <a:off x="2057400" y="4724400"/>
            <a:ext cx="2438400" cy="1441565"/>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7" name="Straight Arrow Connector 6"/>
          <p:cNvCxnSpPr>
            <a:stCxn id="19470" idx="3"/>
          </p:cNvCxnSpPr>
          <p:nvPr/>
        </p:nvCxnSpPr>
        <p:spPr>
          <a:xfrm>
            <a:off x="2514600" y="941832"/>
            <a:ext cx="1295400" cy="302056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pic>
        <p:nvPicPr>
          <p:cNvPr id="19464" name="Picture 8" descr="http://4.bp.blogspot.com/_Drc_hCAAjjM/TGseXH7upMI/AAAAAAAAAYM/h1XZBgC0PNc/s400/Delphi2.jpg"/>
          <p:cNvPicPr>
            <a:picLocks noChangeAspect="1" noChangeArrowheads="1"/>
          </p:cNvPicPr>
          <p:nvPr/>
        </p:nvPicPr>
        <p:blipFill>
          <a:blip r:embed="rId3" cstate="print"/>
          <a:srcRect/>
          <a:stretch>
            <a:fillRect/>
          </a:stretch>
        </p:blipFill>
        <p:spPr bwMode="auto">
          <a:xfrm>
            <a:off x="5638800" y="838200"/>
            <a:ext cx="2244837" cy="1895475"/>
          </a:xfrm>
          <a:prstGeom prst="rect">
            <a:avLst/>
          </a:prstGeom>
          <a:noFill/>
        </p:spPr>
      </p:pic>
      <p:cxnSp>
        <p:nvCxnSpPr>
          <p:cNvPr id="13" name="Straight Arrow Connector 12"/>
          <p:cNvCxnSpPr>
            <a:stCxn id="19464" idx="2"/>
          </p:cNvCxnSpPr>
          <p:nvPr/>
        </p:nvCxnSpPr>
        <p:spPr>
          <a:xfrm flipH="1">
            <a:off x="4495800" y="2733675"/>
            <a:ext cx="2265419" cy="695325"/>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pic>
        <p:nvPicPr>
          <p:cNvPr id="19466" name="Picture 10" descr="http://www.timelessmyths.com/classical/gallery/parthenon.jpg"/>
          <p:cNvPicPr>
            <a:picLocks noChangeAspect="1" noChangeArrowheads="1"/>
          </p:cNvPicPr>
          <p:nvPr/>
        </p:nvPicPr>
        <p:blipFill>
          <a:blip r:embed="rId4" cstate="print"/>
          <a:srcRect/>
          <a:stretch>
            <a:fillRect/>
          </a:stretch>
        </p:blipFill>
        <p:spPr bwMode="auto">
          <a:xfrm>
            <a:off x="6426790" y="5105400"/>
            <a:ext cx="2717209" cy="1752600"/>
          </a:xfrm>
          <a:prstGeom prst="rect">
            <a:avLst/>
          </a:prstGeom>
          <a:noFill/>
        </p:spPr>
      </p:pic>
      <p:cxnSp>
        <p:nvCxnSpPr>
          <p:cNvPr id="17" name="Straight Arrow Connector 16"/>
          <p:cNvCxnSpPr>
            <a:stCxn id="19466" idx="1"/>
          </p:cNvCxnSpPr>
          <p:nvPr/>
        </p:nvCxnSpPr>
        <p:spPr>
          <a:xfrm flipH="1" flipV="1">
            <a:off x="5334000" y="3886200"/>
            <a:ext cx="1092790" cy="209550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pic>
        <p:nvPicPr>
          <p:cNvPr id="19468" name="Picture 12" descr="http://www.achtypistours.gr/sites/default/files/imagecache/galleryformatter_slide/11/09/192762463_351d0e66dd_zlower_town.jpg"/>
          <p:cNvPicPr>
            <a:picLocks noChangeAspect="1" noChangeArrowheads="1"/>
          </p:cNvPicPr>
          <p:nvPr/>
        </p:nvPicPr>
        <p:blipFill>
          <a:blip r:embed="rId5" cstate="print"/>
          <a:srcRect/>
          <a:stretch>
            <a:fillRect/>
          </a:stretch>
        </p:blipFill>
        <p:spPr bwMode="auto">
          <a:xfrm>
            <a:off x="0" y="5473930"/>
            <a:ext cx="2057400" cy="1384070"/>
          </a:xfrm>
          <a:prstGeom prst="rect">
            <a:avLst/>
          </a:prstGeom>
          <a:noFill/>
        </p:spPr>
      </p:pic>
      <p:pic>
        <p:nvPicPr>
          <p:cNvPr id="19470" name="Picture 14" descr="http://media-cdn.tripadvisor.com/media/photo-s/01/17/05/6e/ancient-olympia-columns.jpg"/>
          <p:cNvPicPr>
            <a:picLocks noChangeAspect="1" noChangeArrowheads="1"/>
          </p:cNvPicPr>
          <p:nvPr/>
        </p:nvPicPr>
        <p:blipFill>
          <a:blip r:embed="rId6" cstate="print"/>
          <a:srcRect/>
          <a:stretch>
            <a:fillRect/>
          </a:stretch>
        </p:blipFill>
        <p:spPr bwMode="auto">
          <a:xfrm>
            <a:off x="0" y="0"/>
            <a:ext cx="2514600" cy="1883664"/>
          </a:xfrm>
          <a:prstGeom prst="rect">
            <a:avLst/>
          </a:prstGeom>
          <a:noFill/>
        </p:spPr>
      </p:pic>
    </p:spTree>
    <p:extLst>
      <p:ext uri="{BB962C8B-B14F-4D97-AF65-F5344CB8AC3E}">
        <p14:creationId xmlns:p14="http://schemas.microsoft.com/office/powerpoint/2010/main" val="15438821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Savage Spartans</a:t>
            </a:r>
            <a:endParaRPr lang="en-US" dirty="0"/>
          </a:p>
        </p:txBody>
      </p:sp>
      <p:sp>
        <p:nvSpPr>
          <p:cNvPr id="3" name="Content Placeholder 2"/>
          <p:cNvSpPr>
            <a:spLocks noGrp="1"/>
          </p:cNvSpPr>
          <p:nvPr>
            <p:ph idx="4294967295"/>
          </p:nvPr>
        </p:nvSpPr>
        <p:spPr>
          <a:xfrm>
            <a:off x="457200" y="1600200"/>
            <a:ext cx="8229600" cy="4525963"/>
          </a:xfrm>
          <a:prstGeom prst="rect">
            <a:avLst/>
          </a:prstGeom>
        </p:spPr>
        <p:txBody>
          <a:bodyPr/>
          <a:lstStyle/>
          <a:p>
            <a:pPr marL="0" indent="0">
              <a:buNone/>
            </a:pPr>
            <a:r>
              <a:rPr lang="en-US" sz="2000" dirty="0" smtClean="0"/>
              <a:t>One of the city state to grow after the dark ages was Sparta. They stole from just anybody, and they moved into anybody’s farm or field, if somebody was living there, they just made them slaves. Of course people didn’t enjoy being slaves, so they talked to the Spartans in the only language they understood, </a:t>
            </a:r>
            <a:r>
              <a:rPr lang="en-US" sz="2000" b="1" dirty="0" smtClean="0">
                <a:solidFill>
                  <a:srgbClr val="FF0000"/>
                </a:solidFill>
              </a:rPr>
              <a:t>Violence</a:t>
            </a:r>
            <a:r>
              <a:rPr lang="en-US" sz="2000" dirty="0" smtClean="0"/>
              <a:t>. </a:t>
            </a:r>
            <a:r>
              <a:rPr lang="en-US" sz="2000" dirty="0"/>
              <a:t>Sparta was a dominant city state in Ancient Greece. Their big rivals was Athens, Corinth and Thebans. </a:t>
            </a:r>
          </a:p>
          <a:p>
            <a:pPr marL="0" indent="0">
              <a:buNone/>
            </a:pPr>
            <a:endParaRPr lang="en-US" dirty="0"/>
          </a:p>
        </p:txBody>
      </p:sp>
      <p:pic>
        <p:nvPicPr>
          <p:cNvPr id="7174" name="Picture 6" descr="http://us.cdn2.123rf.com/168nwm/chromaco/chromaco1210/chromaco121000019/15750036-greek-spartan-or-roman-soldier-mascot-holding-a-shield-and-sword.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916" y="4572000"/>
            <a:ext cx="1752600" cy="219729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www.colourbox.com/preview/3670037-792343-ancient-greek-man.jpg">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833" r="11171"/>
          <a:stretch/>
        </p:blipFill>
        <p:spPr bwMode="auto">
          <a:xfrm rot="5400000">
            <a:off x="1911803" y="5131257"/>
            <a:ext cx="881740" cy="2571746"/>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ular Callout 3"/>
          <p:cNvSpPr/>
          <p:nvPr/>
        </p:nvSpPr>
        <p:spPr>
          <a:xfrm>
            <a:off x="2352673" y="3657600"/>
            <a:ext cx="1533528" cy="1839686"/>
          </a:xfrm>
          <a:prstGeom prst="wedgeRoundRectCallout">
            <a:avLst>
              <a:gd name="adj1" fmla="val -106002"/>
              <a:gd name="adj2" fmla="val 30559"/>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dirty="0" smtClean="0">
                <a:latin typeface="Agency FB" pitchFamily="34" charset="0"/>
              </a:rPr>
              <a:t>You have a choice, give up all your land and possessions and become our slave or we will kill you!</a:t>
            </a:r>
            <a:endParaRPr lang="en-US" sz="1600" dirty="0">
              <a:latin typeface="Agency FB" pitchFamily="34" charset="0"/>
            </a:endParaRPr>
          </a:p>
        </p:txBody>
      </p:sp>
      <p:sp>
        <p:nvSpPr>
          <p:cNvPr id="9" name="Rounded Rectangular Callout 8"/>
          <p:cNvSpPr/>
          <p:nvPr/>
        </p:nvSpPr>
        <p:spPr>
          <a:xfrm>
            <a:off x="3627660" y="5484772"/>
            <a:ext cx="1600200" cy="653146"/>
          </a:xfrm>
          <a:prstGeom prst="wedgeRoundRectCallout">
            <a:avLst>
              <a:gd name="adj1" fmla="val -75568"/>
              <a:gd name="adj2" fmla="val 80775"/>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dirty="0" smtClean="0">
                <a:latin typeface="Agency FB" pitchFamily="34" charset="0"/>
              </a:rPr>
              <a:t>HMM……</a:t>
            </a:r>
          </a:p>
          <a:p>
            <a:pPr algn="ctr"/>
            <a:r>
              <a:rPr lang="en-US" sz="1600" dirty="0" smtClean="0">
                <a:latin typeface="Agency FB" pitchFamily="34" charset="0"/>
              </a:rPr>
              <a:t>Tricky one</a:t>
            </a:r>
            <a:endParaRPr lang="en-US" sz="1600" dirty="0">
              <a:latin typeface="Agency FB" pitchFamily="34" charset="0"/>
            </a:endParaRPr>
          </a:p>
        </p:txBody>
      </p:sp>
      <p:pic>
        <p:nvPicPr>
          <p:cNvPr id="11" name="Picture 2" descr="http://www.kidspast.com/images/peloponnesian-war.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34000" y="4473084"/>
            <a:ext cx="3000375"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68247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Sparta</a:t>
            </a:r>
            <a:endParaRPr lang="en-US" dirty="0"/>
          </a:p>
        </p:txBody>
      </p:sp>
      <p:sp>
        <p:nvSpPr>
          <p:cNvPr id="3" name="Content Placeholder 2"/>
          <p:cNvSpPr>
            <a:spLocks noGrp="1"/>
          </p:cNvSpPr>
          <p:nvPr>
            <p:ph sz="quarter" idx="13"/>
          </p:nvPr>
        </p:nvSpPr>
        <p:spPr/>
        <p:txBody>
          <a:bodyPr/>
          <a:lstStyle/>
          <a:p>
            <a:pPr marL="0" indent="0">
              <a:buNone/>
            </a:pPr>
            <a:r>
              <a:rPr lang="en-US" dirty="0" smtClean="0"/>
              <a:t>Sparta is  a very powerful city state which has a  specialty. That is that they learn only How to fight and fight. The sons went to school at the age of 7, but they learnt only how to fight steal and lie. They served the military till the age of 60.</a:t>
            </a:r>
          </a:p>
          <a:p>
            <a:pPr marL="0" indent="0">
              <a:buNone/>
            </a:pPr>
            <a:r>
              <a:rPr lang="en-US" dirty="0" smtClean="0"/>
              <a:t>In Sparta if the baby was not healthy enough then they left him on the cliff of a hill. This was part of their culture.</a:t>
            </a:r>
          </a:p>
          <a:p>
            <a:pPr marL="0" indent="0">
              <a:buNone/>
            </a:pPr>
            <a:r>
              <a:rPr lang="en-US" dirty="0" smtClean="0"/>
              <a:t>Sparta has helped out Greece in almost all wars. They fought against Persia, Rome and many more countries who wanted to conquer their civilization. Sparta was ruled by victorious retired warriors.</a:t>
            </a:r>
          </a:p>
          <a:p>
            <a:pPr marL="0" indent="0">
              <a:buNone/>
            </a:pPr>
            <a:r>
              <a:rPr lang="en-US" dirty="0" smtClean="0"/>
              <a:t>Ares </a:t>
            </a:r>
            <a:r>
              <a:rPr lang="en-US" dirty="0" smtClean="0"/>
              <a:t>was the main god they worshiped in </a:t>
            </a:r>
            <a:r>
              <a:rPr lang="en-US" dirty="0" smtClean="0"/>
              <a:t>Sparta, Because he was the god of war and violence.</a:t>
            </a:r>
            <a:endParaRPr lang="en-US" dirty="0"/>
          </a:p>
        </p:txBody>
      </p:sp>
      <p:grpSp>
        <p:nvGrpSpPr>
          <p:cNvPr id="4" name="Group 3"/>
          <p:cNvGrpSpPr/>
          <p:nvPr/>
        </p:nvGrpSpPr>
        <p:grpSpPr>
          <a:xfrm>
            <a:off x="0" y="5573806"/>
            <a:ext cx="9144000" cy="1302123"/>
            <a:chOff x="0" y="5573806"/>
            <a:chExt cx="9144000" cy="1302123"/>
          </a:xfrm>
          <a:effectLst>
            <a:glow rad="228600">
              <a:schemeClr val="accent2">
                <a:satMod val="175000"/>
                <a:alpha val="40000"/>
              </a:schemeClr>
            </a:glow>
          </a:effectLst>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80529"/>
              <a:ext cx="3528172"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https://encrypted-tbn1.gstatic.com/images?q=tbn:ANd9GcQQvF3nG2SlCbh-V5r2A29-Mm_jWSGezKdemJ08IwxDxacNDz14">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8172" y="5580530"/>
              <a:ext cx="3468991" cy="128419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encrypted-tbn1.gstatic.com/images?q=tbn:ANd9GcQQvF3nG2SlCbh-V5r2A29-Mm_jWSGezKdemJ08IwxDxacNDz14">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9870"/>
            <a:stretch/>
          </p:blipFill>
          <p:spPr bwMode="auto">
            <a:xfrm>
              <a:off x="6997163" y="5573806"/>
              <a:ext cx="2146837" cy="128419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084582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Spartans</a:t>
            </a:r>
            <a:endParaRPr lang="en-US" dirty="0"/>
          </a:p>
        </p:txBody>
      </p:sp>
      <p:sp>
        <p:nvSpPr>
          <p:cNvPr id="3" name="Content Placeholder 2"/>
          <p:cNvSpPr>
            <a:spLocks noGrp="1"/>
          </p:cNvSpPr>
          <p:nvPr>
            <p:ph idx="4294967295"/>
          </p:nvPr>
        </p:nvSpPr>
        <p:spPr>
          <a:xfrm>
            <a:off x="457200" y="1600200"/>
            <a:ext cx="8229600" cy="4525963"/>
          </a:xfrm>
          <a:prstGeom prst="rect">
            <a:avLst/>
          </a:prstGeom>
        </p:spPr>
        <p:txBody>
          <a:bodyPr/>
          <a:lstStyle/>
          <a:p>
            <a:pPr marL="0" indent="0">
              <a:buNone/>
            </a:pPr>
            <a:r>
              <a:rPr lang="en-US" dirty="0" smtClean="0"/>
              <a:t>One ancient Greek writer wrote “Once, during the games at Olympia, an old man wanted to watch, but could not find anywhere to sit. He worked his way around the whole stadium, but nobody was willing to make space for him. When at last he reached the part of the stadium where the Spartans were sitting, all the young men and some older ones too stood up to offer him their places. Immediately the crowd cheered. As he sat down, the old man shook his head sadly and said, “It is such a tragedy that all the Greeks know what is right, but only the Spartans do it.”</a:t>
            </a:r>
            <a:endParaRPr lang="en-US" dirty="0"/>
          </a:p>
        </p:txBody>
      </p:sp>
      <p:pic>
        <p:nvPicPr>
          <p:cNvPr id="3074" name="Picture 2" descr="https://encrypted-tbn1.gstatic.com/images?q=tbn:ANd9GcQaYwlg9zIIqYo8tEo93sZMDR5a5yBt6PhGQYNdbiAASCdPVvic_Q">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874623"/>
            <a:ext cx="2438400" cy="195072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044" r="6044" b="4531"/>
          <a:stretch/>
        </p:blipFill>
        <p:spPr bwMode="auto">
          <a:xfrm>
            <a:off x="4953000" y="4923972"/>
            <a:ext cx="1785257" cy="1934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52471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Geography</a:t>
            </a:r>
            <a:endParaRPr lang="en-US" dirty="0"/>
          </a:p>
        </p:txBody>
      </p:sp>
      <p:sp>
        <p:nvSpPr>
          <p:cNvPr id="3" name="Content Placeholder 2"/>
          <p:cNvSpPr>
            <a:spLocks noGrp="1"/>
          </p:cNvSpPr>
          <p:nvPr>
            <p:ph idx="4294967295"/>
          </p:nvPr>
        </p:nvSpPr>
        <p:spPr>
          <a:xfrm>
            <a:off x="457200" y="1600200"/>
            <a:ext cx="8229600" cy="4525963"/>
          </a:xfrm>
          <a:prstGeom prst="rect">
            <a:avLst/>
          </a:prstGeom>
        </p:spPr>
        <p:txBody>
          <a:bodyPr/>
          <a:lstStyle/>
          <a:p>
            <a:pPr>
              <a:buNone/>
            </a:pPr>
            <a:r>
              <a:rPr lang="en-US" dirty="0" smtClean="0"/>
              <a:t>Sparta was a city state that dwelt next to the river Evrotas, which was located in the center of Peloponnese in southern Greece. Around 650 B.C. Sparta became a dominant Greek city state in military land power. Sparta was unique when compared to other Greek city states.</a:t>
            </a:r>
            <a:endParaRPr lang="en-US"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3064181"/>
            <a:ext cx="3324225" cy="3793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descr="http://www.opschools.org/imageGallery/BFallon7/shared/mesopotamia/mapAthensSparta.jpg"/>
          <p:cNvPicPr>
            <a:picLocks noChangeAspect="1" noChangeArrowheads="1"/>
          </p:cNvPicPr>
          <p:nvPr/>
        </p:nvPicPr>
        <p:blipFill>
          <a:blip r:embed="rId3" cstate="print"/>
          <a:srcRect/>
          <a:stretch>
            <a:fillRect/>
          </a:stretch>
        </p:blipFill>
        <p:spPr bwMode="auto">
          <a:xfrm>
            <a:off x="762000" y="3657600"/>
            <a:ext cx="3200400" cy="2949571"/>
          </a:xfrm>
          <a:prstGeom prst="rect">
            <a:avLst/>
          </a:prstGeom>
          <a:noFill/>
        </p:spPr>
      </p:pic>
    </p:spTree>
    <p:extLst>
      <p:ext uri="{BB962C8B-B14F-4D97-AF65-F5344CB8AC3E}">
        <p14:creationId xmlns:p14="http://schemas.microsoft.com/office/powerpoint/2010/main" val="2184699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Mythology</a:t>
            </a:r>
            <a:endParaRPr lang="en-US" dirty="0"/>
          </a:p>
        </p:txBody>
      </p:sp>
      <p:sp>
        <p:nvSpPr>
          <p:cNvPr id="3" name="Content Placeholder 2"/>
          <p:cNvSpPr>
            <a:spLocks noGrp="1"/>
          </p:cNvSpPr>
          <p:nvPr>
            <p:ph idx="4294967295"/>
          </p:nvPr>
        </p:nvSpPr>
        <p:spPr>
          <a:xfrm>
            <a:off x="457200" y="1600200"/>
            <a:ext cx="8229600" cy="4525963"/>
          </a:xfrm>
          <a:prstGeom prst="rect">
            <a:avLst/>
          </a:prstGeom>
        </p:spPr>
        <p:txBody>
          <a:bodyPr/>
          <a:lstStyle/>
          <a:p>
            <a:pPr marL="0" indent="0">
              <a:buNone/>
            </a:pPr>
            <a:r>
              <a:rPr lang="en-US" dirty="0" smtClean="0"/>
              <a:t>In mythology, the founder of Sparta was Lacedaemon, a son of Zeus. Sparta was an important member in the ancient Greece force, which fought Troy. </a:t>
            </a:r>
            <a:r>
              <a:rPr lang="en-US" dirty="0"/>
              <a:t>The ancient Spartans had two favourite Gods. They were the Greek god of war, Ares. And the Greek god of music, Apollo.</a:t>
            </a:r>
          </a:p>
          <a:p>
            <a:pPr marL="0" indent="0">
              <a:buNone/>
            </a:pPr>
            <a:endParaRPr lang="en-US" dirty="0"/>
          </a:p>
        </p:txBody>
      </p:sp>
      <p:pic>
        <p:nvPicPr>
          <p:cNvPr id="4098" name="Picture 2" descr="http://static.comicvine.com/uploads/original/12/124288/2391284-zeus.jpg">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223"/>
          <a:stretch/>
        </p:blipFill>
        <p:spPr bwMode="auto">
          <a:xfrm>
            <a:off x="228600" y="3614057"/>
            <a:ext cx="1676400" cy="284825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dwellingintheword.files.wordpress.com/2010/06/8-troy-trojan-horse.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4600" y="3973523"/>
            <a:ext cx="2590800" cy="206400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60473" y="3700260"/>
            <a:ext cx="2198711" cy="2543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4" descr="http://fc04.deviantart.net/fs46/f/2009/248/a/3/Ares_by_GENZOMAN.jpg">
            <a:hlinkClick r:id="rId7"/>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6123"/>
          <a:stretch/>
        </p:blipFill>
        <p:spPr bwMode="auto">
          <a:xfrm>
            <a:off x="1981200" y="3700259"/>
            <a:ext cx="1996205" cy="2610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14101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TC101790493[[fn=SOHO]]</Template>
  <TotalTime>420</TotalTime>
  <Words>1379</Words>
  <Application>Microsoft Office PowerPoint</Application>
  <PresentationFormat>On-screen Show (4:3)</PresentationFormat>
  <Paragraphs>100</Paragraphs>
  <Slides>30</Slides>
  <Notes>0</Notes>
  <HiddenSlides>0</HiddenSlides>
  <MMClips>1</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Soho</vt:lpstr>
      <vt:lpstr>Sparta</vt:lpstr>
      <vt:lpstr>PowerPoint Presentation</vt:lpstr>
      <vt:lpstr>This Is Sparta!!!</vt:lpstr>
      <vt:lpstr>PowerPoint Presentation</vt:lpstr>
      <vt:lpstr>The Savage Spartans</vt:lpstr>
      <vt:lpstr>Sparta</vt:lpstr>
      <vt:lpstr>The  Spartans</vt:lpstr>
      <vt:lpstr>Geography</vt:lpstr>
      <vt:lpstr>Mythology</vt:lpstr>
      <vt:lpstr>Spartan Wars</vt:lpstr>
      <vt:lpstr>Phalanx Position of war.</vt:lpstr>
      <vt:lpstr>Athenian Conflict</vt:lpstr>
      <vt:lpstr>Corinthian war</vt:lpstr>
      <vt:lpstr>Spartan amour</vt:lpstr>
      <vt:lpstr>Spartan History</vt:lpstr>
      <vt:lpstr>Ancient Spartan population</vt:lpstr>
      <vt:lpstr>6 reasons why being a Spartan was hard</vt:lpstr>
      <vt:lpstr>Quick facts</vt:lpstr>
      <vt:lpstr>PowerPoint Presentation</vt:lpstr>
      <vt:lpstr>PowerPoint Presentation</vt:lpstr>
      <vt:lpstr>PowerPoint Presentation</vt:lpstr>
      <vt:lpstr>PowerPoint Presentation</vt:lpstr>
      <vt:lpstr>PowerPoint Presentation</vt:lpstr>
      <vt:lpstr>What do you think?</vt:lpstr>
      <vt:lpstr>PowerPoint Presentation</vt:lpstr>
      <vt:lpstr>bibliography</vt:lpstr>
      <vt:lpstr>Bibliography</vt:lpstr>
      <vt:lpstr>PowerPoint Presentation</vt:lpstr>
      <vt:lpstr>Photo Gallery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Dhruv Gupta</dc:creator>
  <cp:lastModifiedBy>neo</cp:lastModifiedBy>
  <cp:revision>44</cp:revision>
  <dcterms:created xsi:type="dcterms:W3CDTF">2014-03-19T05:43:42Z</dcterms:created>
  <dcterms:modified xsi:type="dcterms:W3CDTF">2014-03-30T05:41:58Z</dcterms:modified>
</cp:coreProperties>
</file>